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3" r:id="rId2"/>
  </p:sldMasterIdLst>
  <p:notesMasterIdLst>
    <p:notesMasterId r:id="rId32"/>
  </p:notesMasterIdLst>
  <p:sldIdLst>
    <p:sldId id="294" r:id="rId3"/>
    <p:sldId id="295" r:id="rId4"/>
    <p:sldId id="296" r:id="rId5"/>
    <p:sldId id="297" r:id="rId6"/>
    <p:sldId id="298" r:id="rId7"/>
    <p:sldId id="299" r:id="rId8"/>
    <p:sldId id="300" r:id="rId9"/>
    <p:sldId id="301" r:id="rId10"/>
    <p:sldId id="325" r:id="rId11"/>
    <p:sldId id="302" r:id="rId12"/>
    <p:sldId id="303" r:id="rId13"/>
    <p:sldId id="304" r:id="rId14"/>
    <p:sldId id="306" r:id="rId15"/>
    <p:sldId id="307"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2" clrIdx="0"/>
  <p:cmAuthor id="1" name="Tom Shannon" initials="TS"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9" autoAdjust="0"/>
    <p:restoredTop sz="72804" autoAdjust="0"/>
  </p:normalViewPr>
  <p:slideViewPr>
    <p:cSldViewPr snapToGrid="0">
      <p:cViewPr>
        <p:scale>
          <a:sx n="92" d="100"/>
          <a:sy n="92" d="100"/>
        </p:scale>
        <p:origin x="-96"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0691591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838200" y="5422649"/>
            <a:ext cx="10515600" cy="693738"/>
          </a:xfrm>
        </p:spPr>
        <p:txBody>
          <a:bodyPr anchor="t" anchorCtr="1">
            <a:noAutofit/>
          </a:bodyPr>
          <a:lstStyle>
            <a:lvl1pPr marL="0" indent="0" algn="l">
              <a:buFont typeface="Arial" panose="020B0604020202020204" pitchFamily="34" charset="0"/>
              <a:buNone/>
              <a:defRPr lang="en-US" sz="4250" baseline="0" dirty="0" smtClean="0">
                <a:solidFill>
                  <a:schemeClr val="bg2"/>
                </a:solidFill>
                <a:latin typeface="+mj-lt"/>
                <a:sym typeface="Arial"/>
              </a:defRPr>
            </a:lvl1pPr>
          </a:lstStyle>
          <a:p>
            <a:pPr lvl="0" algn="ctr"/>
            <a:r>
              <a:rPr lang="en-US" sz="4000" smtClean="0">
                <a:solidFill>
                  <a:srgbClr val="FFFFFF"/>
                </a:solidFill>
                <a:latin typeface="+mn-lt"/>
                <a:cs typeface="Arial"/>
                <a:sym typeface="Arial"/>
              </a:rPr>
              <a:t>Click to edit Master text styles</a:t>
            </a:r>
          </a:p>
        </p:txBody>
      </p:sp>
      <p:sp>
        <p:nvSpPr>
          <p:cNvPr id="21" name="Text Placeholder 20"/>
          <p:cNvSpPr>
            <a:spLocks noGrp="1"/>
          </p:cNvSpPr>
          <p:nvPr>
            <p:ph type="body" sz="quarter" idx="11"/>
          </p:nvPr>
        </p:nvSpPr>
        <p:spPr>
          <a:xfrm>
            <a:off x="838200" y="3547269"/>
            <a:ext cx="10515600" cy="1875380"/>
          </a:xfrm>
        </p:spPr>
        <p:txBody>
          <a:bodyPr anchor="b">
            <a:normAutofit/>
          </a:bodyPr>
          <a:lstStyle>
            <a:lvl1pPr marL="0" indent="0" algn="ctr">
              <a:buNone/>
              <a:defRPr sz="6000" cap="all" baseline="0">
                <a:solidFill>
                  <a:srgbClr val="FFD966"/>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p:txBody>
      </p:sp>
    </p:spTree>
    <p:extLst>
      <p:ext uri="{BB962C8B-B14F-4D97-AF65-F5344CB8AC3E}">
        <p14:creationId xmlns:p14="http://schemas.microsoft.com/office/powerpoint/2010/main" val="2369898821"/>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oals and Outcom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2893"/>
            <a:ext cx="10515600" cy="1325563"/>
          </a:xfrm>
        </p:spPr>
        <p:txBody>
          <a:bodyPr>
            <a:normAutofit/>
          </a:bodyPr>
          <a:lstStyle>
            <a:lvl1pPr>
              <a:defRPr kumimoji="0" lang="en-US" sz="2500" b="1" i="0" u="none" strike="noStrike" cap="all" spc="0" normalizeH="0" baseline="0" dirty="0">
                <a:ln>
                  <a:noFill/>
                </a:ln>
                <a:solidFill>
                  <a:srgbClr val="000000"/>
                </a:solidFill>
                <a:effectLst/>
                <a:uFillTx/>
                <a:latin typeface="Helvetica"/>
                <a:ea typeface="Helvetica"/>
                <a:cs typeface="Helvetica"/>
                <a:sym typeface="Helvetica"/>
              </a:defRPr>
            </a:lvl1pPr>
          </a:lstStyle>
          <a:p>
            <a:r>
              <a:rPr lang="en-US" dirty="0" smtClean="0"/>
              <a:t>Lecture Goals and Outcomes</a:t>
            </a:r>
            <a:endParaRPr lang="en-US" dirty="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10878637" y="5516189"/>
            <a:ext cx="1313365" cy="1341813"/>
          </a:xfrm>
          <a:prstGeom prst="rect">
            <a:avLst/>
          </a:prstGeom>
        </p:spPr>
      </p:pic>
      <p:sp>
        <p:nvSpPr>
          <p:cNvPr id="11" name="Text Placeholder 11"/>
          <p:cNvSpPr>
            <a:spLocks noGrp="1"/>
          </p:cNvSpPr>
          <p:nvPr>
            <p:ph type="body" sz="quarter" idx="10"/>
          </p:nvPr>
        </p:nvSpPr>
        <p:spPr>
          <a:xfrm>
            <a:off x="876054" y="2383269"/>
            <a:ext cx="4719092" cy="4474731"/>
          </a:xfrm>
        </p:spPr>
        <p:txBody>
          <a:bodyPr>
            <a:normAutofit/>
          </a:bodyPr>
          <a:lstStyle>
            <a:lvl1pPr>
              <a:defRPr sz="140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
        <p:nvSpPr>
          <p:cNvPr id="12" name="Text Placeholder 11"/>
          <p:cNvSpPr>
            <a:spLocks noGrp="1"/>
          </p:cNvSpPr>
          <p:nvPr>
            <p:ph type="body" sz="quarter" idx="11"/>
          </p:nvPr>
        </p:nvSpPr>
        <p:spPr>
          <a:xfrm>
            <a:off x="6727412" y="2383269"/>
            <a:ext cx="4719092" cy="4474731"/>
          </a:xfrm>
        </p:spPr>
        <p:txBody>
          <a:bodyPr>
            <a:normAutofit/>
          </a:bodyPr>
          <a:lstStyle>
            <a:lvl1pPr>
              <a:defRPr sz="140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Tree>
    <p:extLst>
      <p:ext uri="{BB962C8B-B14F-4D97-AF65-F5344CB8AC3E}">
        <p14:creationId xmlns:p14="http://schemas.microsoft.com/office/powerpoint/2010/main" val="9183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D146AD-1DA1-49D4-8672-38FFAF2B6B85}"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2391798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D146AD-1DA1-49D4-8672-38FFAF2B6B85}"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250491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146AD-1DA1-49D4-8672-38FFAF2B6B85}"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2720559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D146AD-1DA1-49D4-8672-38FFAF2B6B85}"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4135294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D146AD-1DA1-49D4-8672-38FFAF2B6B85}" type="datetimeFigureOut">
              <a:rPr lang="en-US" smtClean="0"/>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2129736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D146AD-1DA1-49D4-8672-38FFAF2B6B85}" type="datetimeFigureOut">
              <a:rPr lang="en-US" smtClean="0"/>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2700891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146AD-1DA1-49D4-8672-38FFAF2B6B85}" type="datetimeFigureOut">
              <a:rPr lang="en-US" smtClean="0"/>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1793108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146AD-1DA1-49D4-8672-38FFAF2B6B85}"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144076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146AD-1DA1-49D4-8672-38FFAF2B6B85}"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385695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5" name="Rectangle 4"/>
          <p:cNvSpPr/>
          <p:nvPr userDrawn="1"/>
        </p:nvSpPr>
        <p:spPr>
          <a:xfrm>
            <a:off x="6064898" y="0"/>
            <a:ext cx="612710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9788" y="457200"/>
            <a:ext cx="4663440" cy="2182762"/>
          </a:xfrm>
        </p:spPr>
        <p:txBody>
          <a:bodyPr anchor="b">
            <a:normAutofit/>
          </a:bodyPr>
          <a:lstStyle>
            <a:lvl1pPr algn="l">
              <a:defRPr sz="2500" b="1" cap="all" baseline="0"/>
            </a:lvl1pPr>
          </a:lstStyle>
          <a:p>
            <a:r>
              <a:rPr lang="en-US" dirty="0" smtClean="0"/>
              <a:t>One Picture Slide</a:t>
            </a:r>
            <a:endParaRPr lang="en-US" dirty="0"/>
          </a:p>
        </p:txBody>
      </p:sp>
      <p:sp>
        <p:nvSpPr>
          <p:cNvPr id="3" name="Content Placeholder 2"/>
          <p:cNvSpPr>
            <a:spLocks noGrp="1"/>
          </p:cNvSpPr>
          <p:nvPr>
            <p:ph idx="1"/>
          </p:nvPr>
        </p:nvSpPr>
        <p:spPr>
          <a:xfrm>
            <a:off x="6064898" y="0"/>
            <a:ext cx="6127102" cy="6858000"/>
          </a:xfrm>
        </p:spPr>
        <p:txBody>
          <a:bodyPr>
            <a:normAutofit/>
          </a:bodyPr>
          <a:lstStyle>
            <a:lvl1pPr>
              <a:defRPr sz="1400"/>
            </a:lvl1pPr>
            <a:lvl2pPr>
              <a:defRPr sz="1200"/>
            </a:lvl2pPr>
            <a:lvl3pPr>
              <a:defRPr sz="900"/>
            </a:lvl3pPr>
            <a:lvl4pPr>
              <a:defRPr sz="700"/>
            </a:lvl4pPr>
            <a:lvl5pPr>
              <a:defRPr sz="700"/>
            </a:lvl5pPr>
            <a:lvl6pPr>
              <a:defRPr sz="2000"/>
            </a:lvl6pPr>
            <a:lvl7pPr>
              <a:defRPr sz="2000"/>
            </a:lvl7pPr>
            <a:lvl8pPr>
              <a:defRPr sz="2000"/>
            </a:lvl8pPr>
            <a:lvl9pPr>
              <a:defRPr sz="2000"/>
            </a:lvl9pPr>
          </a:lstStyle>
          <a:p>
            <a:pPr lvl="0"/>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346622" y="201541"/>
            <a:ext cx="1313365" cy="1341813"/>
          </a:xfrm>
          <a:prstGeom prst="rect">
            <a:avLst/>
          </a:prstGeom>
        </p:spPr>
      </p:pic>
      <p:sp>
        <p:nvSpPr>
          <p:cNvPr id="12" name="Text Placeholder 11"/>
          <p:cNvSpPr>
            <a:spLocks noGrp="1"/>
          </p:cNvSpPr>
          <p:nvPr>
            <p:ph type="body" sz="quarter" idx="10"/>
          </p:nvPr>
        </p:nvSpPr>
        <p:spPr>
          <a:xfrm>
            <a:off x="839788" y="2856707"/>
            <a:ext cx="4663440" cy="4001294"/>
          </a:xfrm>
        </p:spPr>
        <p:txBody>
          <a:bodyPr>
            <a:normAutofit/>
          </a:bodyPr>
          <a:lstStyle>
            <a:lvl1pPr>
              <a:lnSpc>
                <a:spcPct val="100000"/>
              </a:lnSpc>
              <a:spcBef>
                <a:spcPts val="0"/>
              </a:spcBef>
              <a:defRPr sz="140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Tree>
    <p:extLst>
      <p:ext uri="{BB962C8B-B14F-4D97-AF65-F5344CB8AC3E}">
        <p14:creationId xmlns:p14="http://schemas.microsoft.com/office/powerpoint/2010/main" val="192977277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D146AD-1DA1-49D4-8672-38FFAF2B6B85}"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2051313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D146AD-1DA1-49D4-8672-38FFAF2B6B85}"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2D7DF-9E5B-48F6-9494-74B64268B90F}" type="slidenum">
              <a:rPr lang="en-US" smtClean="0"/>
              <a:t>‹#›</a:t>
            </a:fld>
            <a:endParaRPr lang="en-US"/>
          </a:p>
        </p:txBody>
      </p:sp>
    </p:spTree>
    <p:extLst>
      <p:ext uri="{BB962C8B-B14F-4D97-AF65-F5344CB8AC3E}">
        <p14:creationId xmlns:p14="http://schemas.microsoft.com/office/powerpoint/2010/main" val="567032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Right Text Block">
    <p:spTree>
      <p:nvGrpSpPr>
        <p:cNvPr id="1" name=""/>
        <p:cNvGrpSpPr/>
        <p:nvPr/>
      </p:nvGrpSpPr>
      <p:grpSpPr>
        <a:xfrm>
          <a:off x="0" y="0"/>
          <a:ext cx="0" cy="0"/>
          <a:chOff x="0" y="0"/>
          <a:chExt cx="0" cy="0"/>
        </a:xfrm>
      </p:grpSpPr>
      <p:sp>
        <p:nvSpPr>
          <p:cNvPr id="3" name="Rectangle"/>
          <p:cNvSpPr/>
          <p:nvPr/>
        </p:nvSpPr>
        <p:spPr>
          <a:xfrm>
            <a:off x="700088" y="-1"/>
            <a:ext cx="3882563" cy="6858001"/>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984686" y="193138"/>
            <a:ext cx="1313365" cy="1341813"/>
          </a:xfrm>
          <a:prstGeom prst="rect">
            <a:avLst/>
          </a:prstGeom>
        </p:spPr>
      </p:pic>
      <p:sp>
        <p:nvSpPr>
          <p:cNvPr id="9" name="Text Placeholder 8"/>
          <p:cNvSpPr>
            <a:spLocks noGrp="1"/>
          </p:cNvSpPr>
          <p:nvPr>
            <p:ph type="body" sz="quarter" idx="10" hasCustomPrompt="1"/>
          </p:nvPr>
        </p:nvSpPr>
        <p:spPr>
          <a:xfrm>
            <a:off x="1001878" y="2091965"/>
            <a:ext cx="3278981" cy="4567514"/>
          </a:xfrm>
        </p:spPr>
        <p:txBody>
          <a:bodyPr wrap="square">
            <a:normAutofit/>
          </a:bodyPr>
          <a:lstStyle>
            <a:lvl1pPr marL="0" indent="0" algn="r">
              <a:lnSpc>
                <a:spcPct val="100000"/>
              </a:lnSpc>
              <a:spcBef>
                <a:spcPts val="0"/>
              </a:spcBef>
              <a:buNone/>
              <a:defRPr sz="2500" b="1" cap="none" baseline="0"/>
            </a:lvl1pPr>
          </a:lstStyle>
          <a:p>
            <a:r>
              <a:rPr lang="en-US" sz="1800" dirty="0" smtClean="0"/>
              <a:t>Important point, approximately one or two sentences. </a:t>
            </a:r>
            <a:endParaRPr lang="en-US" sz="1800" dirty="0"/>
          </a:p>
        </p:txBody>
      </p:sp>
      <p:sp>
        <p:nvSpPr>
          <p:cNvPr id="14" name="Text Placeholder 11"/>
          <p:cNvSpPr>
            <a:spLocks noGrp="1"/>
          </p:cNvSpPr>
          <p:nvPr>
            <p:ph type="body" sz="quarter" idx="12"/>
          </p:nvPr>
        </p:nvSpPr>
        <p:spPr>
          <a:xfrm>
            <a:off x="4987132" y="2091965"/>
            <a:ext cx="6364288" cy="4567514"/>
          </a:xfrm>
        </p:spPr>
        <p:txBody>
          <a:bodyPr>
            <a:normAutofit/>
          </a:bodyPr>
          <a:lstStyle>
            <a:lvl1pPr marL="0" indent="0">
              <a:lnSpc>
                <a:spcPct val="100000"/>
              </a:lnSpc>
              <a:spcBef>
                <a:spcPts val="0"/>
              </a:spcBef>
              <a:buNone/>
              <a:defRPr sz="1400"/>
            </a:lvl1pPr>
            <a:lvl2pPr marL="373063" indent="-144463">
              <a:lnSpc>
                <a:spcPct val="100000"/>
              </a:lnSpc>
              <a:defRPr sz="1200"/>
            </a:lvl2pPr>
            <a:lvl3pPr marL="571500" indent="-114300">
              <a:lnSpc>
                <a:spcPct val="100000"/>
              </a:lnSpc>
              <a:defRPr sz="900"/>
            </a:lvl3pPr>
            <a:lvl4pPr marL="800100" indent="-114300">
              <a:lnSpc>
                <a:spcPct val="100000"/>
              </a:lnSpc>
              <a:defRPr sz="800"/>
            </a:lvl4pPr>
            <a:lvl5pPr marL="1028700" indent="-114300">
              <a:lnSpc>
                <a:spcPct val="100000"/>
              </a:lnSpc>
              <a:defRPr sz="800"/>
            </a:lvl5pPr>
          </a:lstStyle>
          <a:p>
            <a:pPr lvl="0"/>
            <a:endParaRPr lang="en-US" dirty="0"/>
          </a:p>
        </p:txBody>
      </p:sp>
    </p:spTree>
    <p:extLst>
      <p:ext uri="{BB962C8B-B14F-4D97-AF65-F5344CB8AC3E}">
        <p14:creationId xmlns:p14="http://schemas.microsoft.com/office/powerpoint/2010/main" val="673641856"/>
      </p:ext>
    </p:extLst>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ig Picture Type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12192000" cy="6858000"/>
          </a:xfrm>
        </p:spPr>
        <p:txBody>
          <a:bodyPr/>
          <a:lstStyle>
            <a:lvl1pPr>
              <a:defRPr/>
            </a:lvl1pPr>
          </a:lstStyle>
          <a:p>
            <a:r>
              <a:rPr lang="en-US" dirty="0" smtClean="0"/>
              <a:t>Click icon to add picture</a:t>
            </a:r>
            <a:endParaRPr lang="en-US" dirty="0"/>
          </a:p>
        </p:txBody>
      </p:sp>
      <p:sp>
        <p:nvSpPr>
          <p:cNvPr id="3" name="Rectangle"/>
          <p:cNvSpPr/>
          <p:nvPr/>
        </p:nvSpPr>
        <p:spPr>
          <a:xfrm>
            <a:off x="700088" y="-1"/>
            <a:ext cx="3882563" cy="6858001"/>
          </a:xfrm>
          <a:prstGeom prst="rect">
            <a:avLst/>
          </a:prstGeom>
          <a:solidFill>
            <a:srgbClr val="FFD966">
              <a:alpha val="77000"/>
            </a:srgbClr>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984686" y="193138"/>
            <a:ext cx="1313365" cy="1341813"/>
          </a:xfrm>
          <a:prstGeom prst="rect">
            <a:avLst/>
          </a:prstGeom>
        </p:spPr>
      </p:pic>
      <p:sp>
        <p:nvSpPr>
          <p:cNvPr id="9" name="Text Placeholder 8"/>
          <p:cNvSpPr>
            <a:spLocks noGrp="1"/>
          </p:cNvSpPr>
          <p:nvPr>
            <p:ph type="body" sz="quarter" idx="10" hasCustomPrompt="1"/>
          </p:nvPr>
        </p:nvSpPr>
        <p:spPr>
          <a:xfrm>
            <a:off x="1001878" y="2091965"/>
            <a:ext cx="3278981" cy="4567514"/>
          </a:xfrm>
        </p:spPr>
        <p:txBody>
          <a:bodyPr wrap="square">
            <a:normAutofit/>
          </a:bodyPr>
          <a:lstStyle>
            <a:lvl1pPr marL="0" indent="0" algn="r">
              <a:lnSpc>
                <a:spcPct val="100000"/>
              </a:lnSpc>
              <a:spcBef>
                <a:spcPts val="0"/>
              </a:spcBef>
              <a:buNone/>
              <a:defRPr sz="2400" b="1" cap="all" baseline="0"/>
            </a:lvl1pPr>
          </a:lstStyle>
          <a:p>
            <a:r>
              <a:rPr lang="en-US" sz="1800" dirty="0" smtClean="0"/>
              <a:t>Important point, approximately one or two sentences. </a:t>
            </a:r>
            <a:endParaRPr lang="en-US" sz="1800" dirty="0"/>
          </a:p>
        </p:txBody>
      </p:sp>
    </p:spTree>
    <p:extLst>
      <p:ext uri="{BB962C8B-B14F-4D97-AF65-F5344CB8AC3E}">
        <p14:creationId xmlns:p14="http://schemas.microsoft.com/office/powerpoint/2010/main" val="2140240542"/>
      </p:ext>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Big Picture TypeA">
    <p:spTree>
      <p:nvGrpSpPr>
        <p:cNvPr id="1" name=""/>
        <p:cNvGrpSpPr/>
        <p:nvPr/>
      </p:nvGrpSpPr>
      <p:grpSpPr>
        <a:xfrm>
          <a:off x="0" y="0"/>
          <a:ext cx="0" cy="0"/>
          <a:chOff x="0" y="0"/>
          <a:chExt cx="0" cy="0"/>
        </a:xfrm>
      </p:grpSpPr>
      <p:sp>
        <p:nvSpPr>
          <p:cNvPr id="8" name="Freeform: Shape 13"/>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914400" hangingPunct="1"/>
            <a:endParaRPr lang="en-US" sz="1800" kern="1200">
              <a:solidFill>
                <a:prstClr val="white"/>
              </a:solidFill>
            </a:endParaRPr>
          </a:p>
        </p:txBody>
      </p:sp>
      <p:sp>
        <p:nvSpPr>
          <p:cNvPr id="10" name="Freeform: Shap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914400" hangingPunct="1"/>
            <a:endParaRPr lang="en-US" sz="1800" kern="1200">
              <a:solidFill>
                <a:prstClr val="white"/>
              </a:solidFill>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455081" y="193999"/>
            <a:ext cx="1313365" cy="1341813"/>
          </a:xfrm>
          <a:prstGeom prst="rect">
            <a:avLst/>
          </a:prstGeom>
        </p:spPr>
      </p:pic>
      <p:sp>
        <p:nvSpPr>
          <p:cNvPr id="15" name="Title 1"/>
          <p:cNvSpPr>
            <a:spLocks noGrp="1"/>
          </p:cNvSpPr>
          <p:nvPr>
            <p:ph type="title" hasCustomPrompt="1"/>
          </p:nvPr>
        </p:nvSpPr>
        <p:spPr>
          <a:xfrm>
            <a:off x="378357" y="194000"/>
            <a:ext cx="4572000" cy="2182762"/>
          </a:xfrm>
        </p:spPr>
        <p:txBody>
          <a:bodyPr anchor="b">
            <a:normAutofit/>
          </a:bodyPr>
          <a:lstStyle>
            <a:lvl1pPr algn="l">
              <a:defRPr sz="2500" b="1" cap="all" baseline="0"/>
            </a:lvl1pPr>
          </a:lstStyle>
          <a:p>
            <a:r>
              <a:rPr lang="en-US" dirty="0" smtClean="0"/>
              <a:t>One Picture Slide</a:t>
            </a:r>
            <a:endParaRPr lang="en-US" dirty="0"/>
          </a:p>
        </p:txBody>
      </p:sp>
      <p:sp>
        <p:nvSpPr>
          <p:cNvPr id="16" name="Text Placeholder 11"/>
          <p:cNvSpPr>
            <a:spLocks noGrp="1"/>
          </p:cNvSpPr>
          <p:nvPr>
            <p:ph type="body" sz="quarter" idx="10"/>
          </p:nvPr>
        </p:nvSpPr>
        <p:spPr>
          <a:xfrm>
            <a:off x="378357" y="2616734"/>
            <a:ext cx="4572000" cy="4001294"/>
          </a:xfrm>
        </p:spPr>
        <p:txBody>
          <a:bodyPr>
            <a:normAutofit/>
          </a:bodyPr>
          <a:lstStyle>
            <a:lvl1pPr>
              <a:lnSpc>
                <a:spcPct val="100000"/>
              </a:lnSpc>
              <a:spcBef>
                <a:spcPts val="0"/>
              </a:spcBef>
              <a:defRPr sz="140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Tree>
    <p:extLst>
      <p:ext uri="{BB962C8B-B14F-4D97-AF65-F5344CB8AC3E}">
        <p14:creationId xmlns:p14="http://schemas.microsoft.com/office/powerpoint/2010/main" val="1081532350"/>
      </p:ext>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mall Content Slide">
    <p:bg>
      <p:bgPr>
        <a:solidFill>
          <a:srgbClr val="F3F3F3"/>
        </a:solidFill>
        <a:effectLst/>
      </p:bgPr>
    </p:bg>
    <p:spTree>
      <p:nvGrpSpPr>
        <p:cNvPr id="1" name=""/>
        <p:cNvGrpSpPr/>
        <p:nvPr/>
      </p:nvGrpSpPr>
      <p:grpSpPr>
        <a:xfrm>
          <a:off x="0" y="0"/>
          <a:ext cx="0" cy="0"/>
          <a:chOff x="0" y="0"/>
          <a:chExt cx="0" cy="0"/>
        </a:xfrm>
      </p:grpSpPr>
      <p:sp>
        <p:nvSpPr>
          <p:cNvPr id="7" name="Rectangle"/>
          <p:cNvSpPr/>
          <p:nvPr/>
        </p:nvSpPr>
        <p:spPr>
          <a:xfrm>
            <a:off x="1077126" y="0"/>
            <a:ext cx="4182021" cy="6858000"/>
          </a:xfrm>
          <a:prstGeom prst="rect">
            <a:avLst/>
          </a:prstGeom>
          <a:solidFill>
            <a:schemeClr val="bg1">
              <a:alpha val="80000"/>
            </a:schemeClr>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sp>
        <p:nvSpPr>
          <p:cNvPr id="9" name="Text Placeholder 8"/>
          <p:cNvSpPr>
            <a:spLocks noGrp="1"/>
          </p:cNvSpPr>
          <p:nvPr>
            <p:ph type="body" sz="quarter" idx="10" hasCustomPrompt="1"/>
          </p:nvPr>
        </p:nvSpPr>
        <p:spPr>
          <a:xfrm>
            <a:off x="1435608" y="1280160"/>
            <a:ext cx="3597176" cy="1035341"/>
          </a:xfrm>
        </p:spPr>
        <p:txBody>
          <a:bodyPr wrap="square" anchor="b" anchorCtr="0">
            <a:normAutofit/>
          </a:bodyPr>
          <a:lstStyle>
            <a:lvl1pPr marL="0" indent="0" algn="l">
              <a:lnSpc>
                <a:spcPct val="100000"/>
              </a:lnSpc>
              <a:spcBef>
                <a:spcPts val="0"/>
              </a:spcBef>
              <a:buNone/>
              <a:defRPr sz="2500" b="1" cap="all" baseline="0"/>
            </a:lvl1pPr>
          </a:lstStyle>
          <a:p>
            <a:r>
              <a:rPr lang="en-US" sz="1800" dirty="0" smtClean="0"/>
              <a:t>Small Volume of Content</a:t>
            </a:r>
            <a:endParaRPr lang="en-US" sz="1800" dirty="0"/>
          </a:p>
        </p:txBody>
      </p:sp>
      <p:sp>
        <p:nvSpPr>
          <p:cNvPr id="14" name="Text Placeholder 11"/>
          <p:cNvSpPr>
            <a:spLocks noGrp="1"/>
          </p:cNvSpPr>
          <p:nvPr>
            <p:ph type="body" sz="quarter" idx="12"/>
          </p:nvPr>
        </p:nvSpPr>
        <p:spPr>
          <a:xfrm>
            <a:off x="1435608" y="2697480"/>
            <a:ext cx="3504135" cy="4498041"/>
          </a:xfrm>
        </p:spPr>
        <p:txBody>
          <a:bodyPr>
            <a:normAutofit/>
          </a:bodyPr>
          <a:lstStyle>
            <a:lvl1pPr marL="0" indent="0">
              <a:lnSpc>
                <a:spcPct val="100000"/>
              </a:lnSpc>
              <a:spcBef>
                <a:spcPts val="0"/>
              </a:spcBef>
              <a:buNone/>
              <a:defRPr sz="1400"/>
            </a:lvl1pPr>
            <a:lvl2pPr marL="373063" indent="-144463">
              <a:lnSpc>
                <a:spcPct val="100000"/>
              </a:lnSpc>
              <a:defRPr sz="1200"/>
            </a:lvl2pPr>
            <a:lvl3pPr marL="571500" indent="-114300">
              <a:lnSpc>
                <a:spcPct val="100000"/>
              </a:lnSpc>
              <a:defRPr sz="900"/>
            </a:lvl3pPr>
            <a:lvl4pPr marL="800100" indent="-114300">
              <a:lnSpc>
                <a:spcPct val="100000"/>
              </a:lnSpc>
              <a:defRPr sz="800"/>
            </a:lvl4pPr>
            <a:lvl5pPr marL="1028700" indent="-114300">
              <a:lnSpc>
                <a:spcPct val="100000"/>
              </a:lnSpc>
              <a:defRPr sz="800"/>
            </a:lvl5pPr>
          </a:lstStyle>
          <a:p>
            <a:pPr lvl="0"/>
            <a:endParaRPr lang="en-US"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27152798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799033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610600" y="6356351"/>
            <a:ext cx="2743200" cy="365125"/>
          </a:xfrm>
          <a:prstGeom prst="rect">
            <a:avLst/>
          </a:prstGeom>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83687032"/>
      </p:ext>
    </p:extLst>
  </p:cSld>
  <p:clrMapOvr>
    <a:masterClrMapping/>
  </p:clrMapOvr>
  <p:transition spd="med"/>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292929"/>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838200" y="3775258"/>
            <a:ext cx="10515600" cy="1108869"/>
          </a:xfrm>
        </p:spPr>
        <p:txBody>
          <a:bodyPr>
            <a:noAutofit/>
          </a:bodyPr>
          <a:lstStyle>
            <a:lvl1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1pPr>
            <a:lvl2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2pPr>
            <a:lvl3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3pPr>
            <a:lvl4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4pPr>
            <a:lvl5pPr algn="ctr">
              <a:defRPr kumimoji="0" lang="en-US" sz="3000" b="0" i="0" u="none" strike="noStrike" cap="none" spc="0" normalizeH="0" baseline="0" dirty="0">
                <a:ln>
                  <a:noFill/>
                </a:ln>
                <a:solidFill>
                  <a:srgbClr val="FFFFFF"/>
                </a:solidFill>
                <a:effectLst/>
                <a:uFillTx/>
                <a:latin typeface="Helvetica"/>
                <a:ea typeface="Helvetica"/>
                <a:cs typeface="Helvetica"/>
                <a:sym typeface="Helvetica"/>
              </a:defRPr>
            </a:lvl5pPr>
          </a:lstStyle>
          <a:p>
            <a:pPr lvl="0"/>
            <a:r>
              <a:rPr lang="en-US" dirty="0" smtClean="0"/>
              <a:t>Subtitle (optional)</a:t>
            </a:r>
            <a:endParaRPr lang="en-US" dirty="0"/>
          </a:p>
        </p:txBody>
      </p:sp>
      <p:sp>
        <p:nvSpPr>
          <p:cNvPr id="2" name="Title 1"/>
          <p:cNvSpPr>
            <a:spLocks noGrp="1"/>
          </p:cNvSpPr>
          <p:nvPr>
            <p:ph type="title"/>
          </p:nvPr>
        </p:nvSpPr>
        <p:spPr>
          <a:xfrm>
            <a:off x="838200" y="2244144"/>
            <a:ext cx="10515600" cy="1325563"/>
          </a:xfrm>
        </p:spPr>
        <p:txBody>
          <a:bodyPr anchor="b" anchorCtr="1">
            <a:normAutofit/>
          </a:bodyPr>
          <a:lstStyle>
            <a:lvl1pPr algn="ctr">
              <a:defRPr kumimoji="0" lang="en-US" sz="4000" b="1" i="0" u="none" strike="noStrike" cap="all" spc="900" normalizeH="0" baseline="0" dirty="0">
                <a:ln>
                  <a:noFill/>
                </a:ln>
                <a:solidFill>
                  <a:srgbClr val="FFD966"/>
                </a:solidFill>
                <a:effectLst/>
                <a:uFillTx/>
                <a:latin typeface="Helvetica"/>
                <a:ea typeface="Helvetica"/>
                <a:cs typeface="Helvetica"/>
                <a:sym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3913114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581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146AD-1DA1-49D4-8672-38FFAF2B6B85}" type="datetimeFigureOut">
              <a:rPr lang="en-US" smtClean="0"/>
              <a:t>6/11/2018</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2D7DF-9E5B-48F6-9494-74B64268B90F}" type="slidenum">
              <a:rPr lang="en-US" smtClean="0"/>
              <a:t>‹#›</a:t>
            </a:fld>
            <a:endParaRPr lang="en-US"/>
          </a:p>
        </p:txBody>
      </p:sp>
    </p:spTree>
    <p:extLst>
      <p:ext uri="{BB962C8B-B14F-4D97-AF65-F5344CB8AC3E}">
        <p14:creationId xmlns:p14="http://schemas.microsoft.com/office/powerpoint/2010/main" val="78427436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5303520"/>
            <a:ext cx="10515600" cy="693738"/>
          </a:xfrm>
        </p:spPr>
        <p:txBody>
          <a:bodyPr/>
          <a:lstStyle/>
          <a:p>
            <a:pPr>
              <a:lnSpc>
                <a:spcPct val="100000"/>
              </a:lnSpc>
            </a:pPr>
            <a:r>
              <a:rPr lang="en-US" sz="4000" dirty="0" smtClean="0"/>
              <a:t>Lighting and Rendering</a:t>
            </a:r>
            <a:endParaRPr lang="en-US" sz="4000" dirty="0"/>
          </a:p>
        </p:txBody>
      </p:sp>
      <p:sp>
        <p:nvSpPr>
          <p:cNvPr id="3" name="Text Placeholder 2"/>
          <p:cNvSpPr>
            <a:spLocks noGrp="1"/>
          </p:cNvSpPr>
          <p:nvPr>
            <p:ph type="body" sz="quarter" idx="11"/>
          </p:nvPr>
        </p:nvSpPr>
        <p:spPr>
          <a:xfrm>
            <a:off x="838200" y="3383280"/>
            <a:ext cx="10515600" cy="1875380"/>
          </a:xfrm>
        </p:spPr>
        <p:txBody>
          <a:bodyPr/>
          <a:lstStyle/>
          <a:p>
            <a:r>
              <a:rPr lang="en-US" dirty="0" smtClean="0"/>
              <a:t>hour 5</a:t>
            </a:r>
            <a:endParaRPr lang="en-US" dirty="0"/>
          </a:p>
        </p:txBody>
      </p:sp>
    </p:spTree>
    <p:extLst>
      <p:ext uri="{BB962C8B-B14F-4D97-AF65-F5344CB8AC3E}">
        <p14:creationId xmlns:p14="http://schemas.microsoft.com/office/powerpoint/2010/main" val="3128567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Light</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A Point Light works much like a real-world lightbulb, emitting light equally in all directions from a single point in space.</a:t>
            </a:r>
          </a:p>
          <a:p>
            <a:endParaRPr lang="en-US" dirty="0"/>
          </a:p>
          <a:p>
            <a:r>
              <a:rPr lang="en-US" dirty="0"/>
              <a:t>It is the most common light type, particularly for indoor scenes</a:t>
            </a:r>
            <a:r>
              <a:rPr lang="en-US" dirty="0" smtClean="0"/>
              <a:t>.</a:t>
            </a:r>
            <a:endParaRPr lang="en-US" dirty="0"/>
          </a:p>
        </p:txBody>
      </p:sp>
      <p:pic>
        <p:nvPicPr>
          <p:cNvPr id="6" name="Content Placeholder 5">
            <a:extLst>
              <a:ext uri="{FF2B5EF4-FFF2-40B4-BE49-F238E27FC236}">
                <a16:creationId xmlns="" xmlns:a16="http://schemas.microsoft.com/office/drawing/2014/main" id="{580D08E7-6219-4C89-8EDA-45C3030C9126}"/>
              </a:ext>
            </a:extLst>
          </p:cNvPr>
          <p:cNvPicPr>
            <a:picLocks noGrp="1" noChangeAspect="1"/>
          </p:cNvPicPr>
          <p:nvPr>
            <p:ph idx="1"/>
          </p:nvPr>
        </p:nvPicPr>
        <p:blipFill>
          <a:blip r:embed="rId2"/>
          <a:stretch>
            <a:fillRect/>
          </a:stretch>
        </p:blipFill>
        <p:spPr>
          <a:xfrm>
            <a:off x="6064250" y="1212428"/>
            <a:ext cx="6127750" cy="4433144"/>
          </a:xfrm>
          <a:prstGeom prst="rect">
            <a:avLst/>
          </a:prstGeom>
        </p:spPr>
      </p:pic>
      <p:sp>
        <p:nvSpPr>
          <p:cNvPr id="5"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862771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Light</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A Spot Light emits light from a single point in a cone shape toward a specific direction, just like a spotlight in the real world</a:t>
            </a:r>
            <a:r>
              <a:rPr lang="en-US" dirty="0" smtClean="0"/>
              <a:t>.</a:t>
            </a:r>
          </a:p>
          <a:p>
            <a:r>
              <a:rPr lang="en-US" dirty="0" smtClean="0"/>
              <a:t> </a:t>
            </a:r>
            <a:endParaRPr lang="en-US" dirty="0"/>
          </a:p>
          <a:p>
            <a:pPr marL="228600" indent="-228600">
              <a:spcAft>
                <a:spcPts val="600"/>
              </a:spcAft>
              <a:buFont typeface="Arial" panose="020B0604020202020204" pitchFamily="34" charset="0"/>
              <a:buChar char="•"/>
            </a:pPr>
            <a:r>
              <a:rPr lang="en-US" dirty="0"/>
              <a:t>The Spot Light direction is set by changing the Spot Light Actor’s Rotate transform</a:t>
            </a:r>
            <a:r>
              <a:rPr lang="en-US" dirty="0" smtClean="0"/>
              <a:t>.</a:t>
            </a:r>
            <a:endParaRPr lang="en-US" dirty="0"/>
          </a:p>
          <a:p>
            <a:pPr marL="228600" indent="-228600">
              <a:spcAft>
                <a:spcPts val="600"/>
              </a:spcAft>
              <a:buFont typeface="Arial" panose="020B0604020202020204" pitchFamily="34" charset="0"/>
              <a:buChar char="•"/>
            </a:pPr>
            <a:r>
              <a:rPr lang="en-US" dirty="0"/>
              <a:t>You can adjust the attenuation to set the distance the light travels from where the Spot Light is placed</a:t>
            </a:r>
            <a:r>
              <a:rPr lang="en-US" dirty="0" smtClean="0"/>
              <a:t>. </a:t>
            </a:r>
            <a:endParaRPr lang="en-US" dirty="0"/>
          </a:p>
          <a:p>
            <a:pPr marL="228600" indent="-228600">
              <a:spcAft>
                <a:spcPts val="600"/>
              </a:spcAft>
              <a:buFont typeface="Arial" panose="020B0604020202020204" pitchFamily="34" charset="0"/>
              <a:buChar char="•"/>
            </a:pPr>
            <a:r>
              <a:rPr lang="en-US" dirty="0"/>
              <a:t>The Inner Cone and Outer Cone angle properties affect how quickly light changes from full intensity at the center of the cone to no light at the edges. The closer these values are to one another, the harder the edge of the light will be</a:t>
            </a:r>
            <a:r>
              <a:rPr lang="en-US" dirty="0" smtClean="0"/>
              <a:t>.</a:t>
            </a:r>
            <a:endParaRPr lang="en-US" dirty="0">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 xmlns:a16="http://schemas.microsoft.com/office/drawing/2014/main" id="{580D08E7-6219-4C89-8EDA-45C3030C9126}"/>
              </a:ext>
            </a:extLst>
          </p:cNvPr>
          <p:cNvPicPr>
            <a:picLocks noGrp="1" noChangeAspect="1"/>
          </p:cNvPicPr>
          <p:nvPr>
            <p:ph idx="1"/>
          </p:nvPr>
        </p:nvPicPr>
        <p:blipFill>
          <a:blip r:embed="rId2"/>
          <a:stretch>
            <a:fillRect/>
          </a:stretch>
        </p:blipFill>
        <p:spPr>
          <a:xfrm>
            <a:off x="6064250" y="1478925"/>
            <a:ext cx="6127750" cy="3900150"/>
          </a:xfrm>
          <a:prstGeom prst="rect">
            <a:avLst/>
          </a:prstGeom>
        </p:spPr>
      </p:pic>
      <p:sp>
        <p:nvSpPr>
          <p:cNvPr id="5"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17985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Sky Light</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A Sky Light captures the distant parts of a Level—everything farther than </a:t>
            </a:r>
            <a:r>
              <a:rPr lang="en-US" dirty="0" err="1"/>
              <a:t>SkyDistanceThreshold</a:t>
            </a:r>
            <a:r>
              <a:rPr lang="en-US" dirty="0"/>
              <a:t>—and applies </a:t>
            </a:r>
            <a:r>
              <a:rPr lang="en-US" dirty="0" smtClean="0"/>
              <a:t>that to the scene as a light.</a:t>
            </a:r>
            <a:endParaRPr lang="en-US" dirty="0" smtClean="0"/>
          </a:p>
          <a:p>
            <a:endParaRPr lang="en-US" dirty="0"/>
          </a:p>
          <a:p>
            <a:pPr marL="228600" indent="-228600">
              <a:spcAft>
                <a:spcPts val="600"/>
              </a:spcAft>
              <a:buFont typeface="Arial" panose="020B0604020202020204" pitchFamily="34" charset="0"/>
              <a:buChar char="•"/>
            </a:pPr>
            <a:r>
              <a:rPr lang="en-US" dirty="0"/>
              <a:t>The sky’s appearance and its lighting and reflections will match, even if the sky is coming from atmosphere, or layered clouds on top of a skybox, or distant mountains</a:t>
            </a:r>
            <a:r>
              <a:rPr lang="en-US" dirty="0" smtClean="0"/>
              <a:t>. </a:t>
            </a:r>
            <a:endParaRPr lang="en-US" dirty="0"/>
          </a:p>
          <a:p>
            <a:pPr marL="228600" indent="-228600">
              <a:spcAft>
                <a:spcPts val="600"/>
              </a:spcAft>
              <a:buFont typeface="Arial" panose="020B0604020202020204" pitchFamily="34" charset="0"/>
              <a:buChar char="•"/>
            </a:pPr>
            <a:r>
              <a:rPr lang="en-US" dirty="0"/>
              <a:t>Using a Sky Light is a good way to brighten up an entire Level and affect shadow colors</a:t>
            </a:r>
            <a:r>
              <a:rPr lang="en-US" dirty="0" smtClean="0"/>
              <a:t>.</a:t>
            </a:r>
            <a:endParaRPr lang="en-US" dirty="0"/>
          </a:p>
          <a:p>
            <a:pPr marL="228600" indent="-228600">
              <a:spcAft>
                <a:spcPts val="600"/>
              </a:spcAft>
              <a:buFont typeface="Arial" panose="020B0604020202020204" pitchFamily="34" charset="0"/>
              <a:buChar char="•"/>
            </a:pPr>
            <a:r>
              <a:rPr lang="en-US" dirty="0"/>
              <a:t>A Sky Light does not cast dynamic shadows</a:t>
            </a:r>
            <a:r>
              <a:rPr lang="en-US" dirty="0" smtClean="0"/>
              <a:t>.</a:t>
            </a:r>
            <a:endParaRPr lang="en-US" dirty="0"/>
          </a:p>
        </p:txBody>
      </p:sp>
      <p:pic>
        <p:nvPicPr>
          <p:cNvPr id="6" name="Content Placeholder 5">
            <a:extLst>
              <a:ext uri="{FF2B5EF4-FFF2-40B4-BE49-F238E27FC236}">
                <a16:creationId xmlns="" xmlns:a16="http://schemas.microsoft.com/office/drawing/2014/main" id="{580D08E7-6219-4C89-8EDA-45C3030C9126}"/>
              </a:ext>
            </a:extLst>
          </p:cNvPr>
          <p:cNvPicPr>
            <a:picLocks noGrp="1" noChangeAspect="1"/>
          </p:cNvPicPr>
          <p:nvPr>
            <p:ph idx="1"/>
          </p:nvPr>
        </p:nvPicPr>
        <p:blipFill>
          <a:blip r:embed="rId2"/>
          <a:stretch>
            <a:fillRect/>
          </a:stretch>
        </p:blipFill>
        <p:spPr>
          <a:xfrm>
            <a:off x="6064250" y="1402692"/>
            <a:ext cx="6127750" cy="4052615"/>
          </a:xfrm>
          <a:prstGeom prst="rect">
            <a:avLst/>
          </a:prstGeom>
        </p:spPr>
      </p:pic>
      <p:sp>
        <p:nvSpPr>
          <p:cNvPr id="5"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292062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Common Light Properties</a:t>
            </a:r>
            <a:endParaRPr lang="en-US" dirty="0"/>
          </a:p>
        </p:txBody>
      </p:sp>
      <p:sp>
        <p:nvSpPr>
          <p:cNvPr id="3" name="Title 2"/>
          <p:cNvSpPr>
            <a:spLocks noGrp="1"/>
          </p:cNvSpPr>
          <p:nvPr>
            <p:ph type="title"/>
          </p:nvPr>
        </p:nvSpPr>
        <p:spPr/>
        <p:txBody>
          <a:bodyPr/>
          <a:lstStyle/>
          <a:p>
            <a:r>
              <a:rPr lang="en-US" dirty="0" smtClean="0"/>
              <a:t>Light Properties</a:t>
            </a:r>
            <a:endParaRPr lang="en-US" dirty="0"/>
          </a:p>
        </p:txBody>
      </p:sp>
    </p:spTree>
    <p:extLst>
      <p:ext uri="{BB962C8B-B14F-4D97-AF65-F5344CB8AC3E}">
        <p14:creationId xmlns:p14="http://schemas.microsoft.com/office/powerpoint/2010/main" val="2876713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Properties</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The Properties tab of each light in a scene shows a </a:t>
            </a:r>
            <a:r>
              <a:rPr lang="en-US" dirty="0" smtClean="0"/>
              <a:t>number </a:t>
            </a:r>
            <a:r>
              <a:rPr lang="en-US" dirty="0"/>
              <a:t>of </a:t>
            </a:r>
            <a:r>
              <a:rPr lang="en-US" dirty="0" smtClean="0"/>
              <a:t>properties. There are many properties, </a:t>
            </a:r>
            <a:r>
              <a:rPr lang="en-US" dirty="0"/>
              <a:t>giving you total control over the lighting in a game</a:t>
            </a:r>
            <a:r>
              <a:rPr lang="en-US" dirty="0" smtClean="0"/>
              <a:t>.</a:t>
            </a:r>
            <a:endParaRPr lang="en-US" dirty="0"/>
          </a:p>
        </p:txBody>
      </p:sp>
      <p:pic>
        <p:nvPicPr>
          <p:cNvPr id="6" name="Content Placeholder 5">
            <a:extLst>
              <a:ext uri="{FF2B5EF4-FFF2-40B4-BE49-F238E27FC236}">
                <a16:creationId xmlns="" xmlns:a16="http://schemas.microsoft.com/office/drawing/2014/main" id="{580D08E7-6219-4C89-8EDA-45C3030C9126}"/>
              </a:ext>
            </a:extLst>
          </p:cNvPr>
          <p:cNvPicPr>
            <a:picLocks noGrp="1" noChangeAspect="1"/>
          </p:cNvPicPr>
          <p:nvPr>
            <p:ph idx="1"/>
          </p:nvPr>
        </p:nvPicPr>
        <p:blipFill>
          <a:blip r:embed="rId2"/>
          <a:stretch>
            <a:fillRect/>
          </a:stretch>
        </p:blipFill>
        <p:spPr>
          <a:xfrm>
            <a:off x="7224419" y="0"/>
            <a:ext cx="3807412" cy="6858000"/>
          </a:xfrm>
          <a:prstGeom prst="rect">
            <a:avLst/>
          </a:prstGeom>
        </p:spPr>
      </p:pic>
      <p:sp>
        <p:nvSpPr>
          <p:cNvPr id="5"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7797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Common Light Properties</a:t>
            </a:r>
            <a:endParaRPr lang="en-US" dirty="0"/>
          </a:p>
        </p:txBody>
      </p:sp>
      <p:sp>
        <p:nvSpPr>
          <p:cNvPr id="3" name="Text Placeholder 2"/>
          <p:cNvSpPr>
            <a:spLocks noGrp="1"/>
          </p:cNvSpPr>
          <p:nvPr>
            <p:ph type="body" sz="quarter" idx="12"/>
          </p:nvPr>
        </p:nvSpPr>
        <p:spPr>
          <a:xfrm>
            <a:off x="4987132" y="1463040"/>
            <a:ext cx="6364288" cy="4567514"/>
          </a:xfrm>
        </p:spPr>
        <p:txBody>
          <a:bodyPr/>
          <a:lstStyle/>
          <a:p>
            <a:endParaRPr lang="en-US" dirty="0"/>
          </a:p>
        </p:txBody>
      </p:sp>
      <p:graphicFrame>
        <p:nvGraphicFramePr>
          <p:cNvPr id="4" name="Table 3">
            <a:extLst>
              <a:ext uri="{FF2B5EF4-FFF2-40B4-BE49-F238E27FC236}">
                <a16:creationId xmlns="" xmlns:a16="http://schemas.microsoft.com/office/drawing/2014/main" id="{610AE1C2-963F-4B48-A1B3-68429488629E}"/>
              </a:ext>
            </a:extLst>
          </p:cNvPr>
          <p:cNvGraphicFramePr>
            <a:graphicFrameLocks noGrp="1"/>
          </p:cNvGraphicFramePr>
          <p:nvPr>
            <p:extLst>
              <p:ext uri="{D42A27DB-BD31-4B8C-83A1-F6EECF244321}">
                <p14:modId xmlns:p14="http://schemas.microsoft.com/office/powerpoint/2010/main" val="2714345290"/>
              </p:ext>
            </p:extLst>
          </p:nvPr>
        </p:nvGraphicFramePr>
        <p:xfrm>
          <a:off x="4937760" y="1097280"/>
          <a:ext cx="6938168" cy="5097781"/>
        </p:xfrm>
        <a:graphic>
          <a:graphicData uri="http://schemas.openxmlformats.org/drawingml/2006/table">
            <a:tbl>
              <a:tblPr firstRow="1" bandRow="1">
                <a:tableStyleId>{37CE84F3-28C3-443E-9E96-99CF82512B78}</a:tableStyleId>
              </a:tblPr>
              <a:tblGrid>
                <a:gridCol w="1383582">
                  <a:extLst>
                    <a:ext uri="{9D8B030D-6E8A-4147-A177-3AD203B41FA5}">
                      <a16:colId xmlns="" xmlns:a16="http://schemas.microsoft.com/office/drawing/2014/main" val="3921641672"/>
                    </a:ext>
                  </a:extLst>
                </a:gridCol>
                <a:gridCol w="5554586">
                  <a:extLst>
                    <a:ext uri="{9D8B030D-6E8A-4147-A177-3AD203B41FA5}">
                      <a16:colId xmlns="" xmlns:a16="http://schemas.microsoft.com/office/drawing/2014/main" val="824435291"/>
                    </a:ext>
                  </a:extLst>
                </a:gridCol>
              </a:tblGrid>
              <a:tr h="342901">
                <a:tc>
                  <a:txBody>
                    <a:bodyPr/>
                    <a:lstStyle/>
                    <a:p>
                      <a:r>
                        <a:rPr lang="en-US" sz="1400" b="1" i="0" u="none" strike="noStrike" cap="none" baseline="0" dirty="0">
                          <a:solidFill>
                            <a:schemeClr val="lt1"/>
                          </a:solidFill>
                          <a:latin typeface="+mn-lt"/>
                          <a:ea typeface="+mn-ea"/>
                          <a:cs typeface="+mn-cs"/>
                          <a:sym typeface="Arial"/>
                        </a:rPr>
                        <a:t>Property</a:t>
                      </a:r>
                      <a:endParaRPr lang="en-US" sz="1400" b="1" dirty="0">
                        <a:latin typeface="+mn-lt"/>
                      </a:endParaRPr>
                    </a:p>
                  </a:txBody>
                  <a:tcPr anchor="ctr"/>
                </a:tc>
                <a:tc>
                  <a:txBody>
                    <a:bodyPr/>
                    <a:lstStyle/>
                    <a:p>
                      <a:r>
                        <a:rPr lang="en-US" sz="1400" b="1" i="0" u="none" strike="noStrike" cap="none" baseline="0" dirty="0">
                          <a:solidFill>
                            <a:schemeClr val="lt1"/>
                          </a:solidFill>
                          <a:latin typeface="+mn-lt"/>
                          <a:ea typeface="+mn-ea"/>
                          <a:cs typeface="+mn-cs"/>
                          <a:sym typeface="Arial"/>
                        </a:rPr>
                        <a:t>Description</a:t>
                      </a:r>
                      <a:endParaRPr lang="en-US" sz="1400" b="1" dirty="0">
                        <a:latin typeface="+mn-lt"/>
                      </a:endParaRPr>
                    </a:p>
                  </a:txBody>
                  <a:tcPr anchor="ctr"/>
                </a:tc>
                <a:extLst>
                  <a:ext uri="{0D108BD9-81ED-4DB2-BD59-A6C34878D82A}">
                    <a16:rowId xmlns="" xmlns:a16="http://schemas.microsoft.com/office/drawing/2014/main" val="3415175072"/>
                  </a:ext>
                </a:extLst>
              </a:tr>
              <a:tr h="731520">
                <a:tc>
                  <a:txBody>
                    <a:bodyPr/>
                    <a:lstStyle/>
                    <a:p>
                      <a:pPr algn="l"/>
                      <a:r>
                        <a:rPr lang="en-US" sz="1400" b="0" i="0" u="none" strike="noStrike" cap="none" baseline="0" dirty="0" smtClean="0">
                          <a:solidFill>
                            <a:schemeClr val="lt1"/>
                          </a:solidFill>
                          <a:latin typeface="+mn-lt"/>
                          <a:ea typeface="+mn-ea"/>
                          <a:cs typeface="Calibri" panose="020F0502020204030204" pitchFamily="34" charset="0"/>
                          <a:sym typeface="Arial"/>
                        </a:rPr>
                        <a:t>Intensity</a:t>
                      </a:r>
                      <a:endParaRPr lang="en-US" sz="1400" b="0" dirty="0">
                        <a:latin typeface="+mn-lt"/>
                        <a:cs typeface="Calibri" panose="020F0502020204030204" pitchFamily="34" charset="0"/>
                      </a:endParaRPr>
                    </a:p>
                  </a:txBody>
                  <a:tcPr anchor="ctr"/>
                </a:tc>
                <a:tc>
                  <a:txBody>
                    <a:bodyPr/>
                    <a:lstStyle/>
                    <a:p>
                      <a:r>
                        <a:rPr lang="en-US" sz="1400" b="0" i="0" u="none" strike="noStrike" cap="none" baseline="0" dirty="0" smtClean="0">
                          <a:solidFill>
                            <a:schemeClr val="tx1"/>
                          </a:solidFill>
                          <a:latin typeface="+mn-lt"/>
                          <a:ea typeface="+mn-ea"/>
                          <a:cs typeface="Calibri" panose="020F0502020204030204" pitchFamily="34" charset="0"/>
                          <a:sym typeface="Arial"/>
                        </a:rPr>
                        <a:t>Determines </a:t>
                      </a:r>
                      <a:r>
                        <a:rPr lang="en-US" sz="1400" b="0" i="0" u="none" strike="noStrike" cap="none" baseline="0" dirty="0">
                          <a:solidFill>
                            <a:schemeClr val="tx1"/>
                          </a:solidFill>
                          <a:latin typeface="+mn-lt"/>
                          <a:ea typeface="+mn-ea"/>
                          <a:cs typeface="Calibri" panose="020F0502020204030204" pitchFamily="34" charset="0"/>
                          <a:sym typeface="Arial"/>
                        </a:rPr>
                        <a:t>the brightness of the light, in lumens, for Point Lights and Spot Lights, where 1700 lumens corresponds to a 100W bulb.</a:t>
                      </a:r>
                      <a:endParaRPr lang="en-US" sz="1400" b="0" dirty="0">
                        <a:solidFill>
                          <a:schemeClr val="tx1"/>
                        </a:solidFill>
                        <a:latin typeface="+mn-lt"/>
                        <a:cs typeface="Calibri" panose="020F0502020204030204" pitchFamily="34" charset="0"/>
                      </a:endParaRPr>
                    </a:p>
                  </a:txBody>
                  <a:tcPr anchor="ctr">
                    <a:solidFill>
                      <a:schemeClr val="accent1"/>
                    </a:solidFill>
                  </a:tcPr>
                </a:tc>
                <a:extLst>
                  <a:ext uri="{0D108BD9-81ED-4DB2-BD59-A6C34878D82A}">
                    <a16:rowId xmlns="" xmlns:a16="http://schemas.microsoft.com/office/drawing/2014/main" val="2547582310"/>
                  </a:ext>
                </a:extLst>
              </a:tr>
              <a:tr h="571500">
                <a:tc>
                  <a:txBody>
                    <a:bodyPr/>
                    <a:lstStyle/>
                    <a:p>
                      <a:pPr algn="l"/>
                      <a:r>
                        <a:rPr lang="en-US" sz="1400" b="0" i="0" u="none" strike="noStrike" cap="none" baseline="0" dirty="0">
                          <a:solidFill>
                            <a:schemeClr val="lt1"/>
                          </a:solidFill>
                          <a:latin typeface="+mn-lt"/>
                          <a:ea typeface="+mn-ea"/>
                          <a:cs typeface="Calibri" panose="020F0502020204030204" pitchFamily="34" charset="0"/>
                          <a:sym typeface="Arial"/>
                        </a:rPr>
                        <a:t>Light Color</a:t>
                      </a:r>
                      <a:endParaRPr lang="en-US" sz="1400" b="0" dirty="0">
                        <a:latin typeface="+mn-lt"/>
                        <a:cs typeface="Calibri" panose="020F0502020204030204" pitchFamily="34" charset="0"/>
                      </a:endParaRPr>
                    </a:p>
                  </a:txBody>
                  <a:tcPr anchor="ctr"/>
                </a:tc>
                <a:tc>
                  <a:txBody>
                    <a:bodyPr/>
                    <a:lstStyle/>
                    <a:p>
                      <a:r>
                        <a:rPr lang="en-US" sz="1400" b="0" i="0" u="none" strike="noStrike" cap="none" baseline="0" dirty="0">
                          <a:solidFill>
                            <a:schemeClr val="tx1"/>
                          </a:solidFill>
                          <a:latin typeface="+mn-lt"/>
                          <a:ea typeface="+mn-ea"/>
                          <a:cs typeface="Calibri" panose="020F0502020204030204" pitchFamily="34" charset="0"/>
                          <a:sym typeface="Arial"/>
                        </a:rPr>
                        <a:t>Determines the color the light shines. Color is additive, so if you shine a red light on a blue object, it ends up purple.</a:t>
                      </a:r>
                      <a:endParaRPr lang="en-US" sz="1400" b="0" dirty="0">
                        <a:solidFill>
                          <a:schemeClr val="tx1"/>
                        </a:solidFill>
                        <a:latin typeface="+mn-lt"/>
                        <a:cs typeface="Calibri" panose="020F0502020204030204" pitchFamily="34" charset="0"/>
                      </a:endParaRPr>
                    </a:p>
                  </a:txBody>
                  <a:tcPr anchor="ctr">
                    <a:solidFill>
                      <a:schemeClr val="accent1">
                        <a:lumMod val="75000"/>
                      </a:schemeClr>
                    </a:solidFill>
                  </a:tcPr>
                </a:tc>
                <a:extLst>
                  <a:ext uri="{0D108BD9-81ED-4DB2-BD59-A6C34878D82A}">
                    <a16:rowId xmlns="" xmlns:a16="http://schemas.microsoft.com/office/drawing/2014/main" val="1156979982"/>
                  </a:ext>
                </a:extLst>
              </a:tr>
              <a:tr h="571500">
                <a:tc>
                  <a:txBody>
                    <a:bodyPr/>
                    <a:lstStyle/>
                    <a:p>
                      <a:pPr algn="l"/>
                      <a:r>
                        <a:rPr lang="en-US" sz="1400" b="0" i="0" u="none" strike="noStrike" cap="none" baseline="0" dirty="0">
                          <a:solidFill>
                            <a:schemeClr val="lt1"/>
                          </a:solidFill>
                          <a:latin typeface="+mn-lt"/>
                          <a:ea typeface="+mn-ea"/>
                          <a:cs typeface="Calibri" panose="020F0502020204030204" pitchFamily="34" charset="0"/>
                          <a:sym typeface="Arial"/>
                        </a:rPr>
                        <a:t>Attenuation Radius</a:t>
                      </a:r>
                      <a:endParaRPr lang="en-US" sz="1400" b="0" dirty="0">
                        <a:latin typeface="+mn-lt"/>
                        <a:cs typeface="Calibri" panose="020F0502020204030204" pitchFamily="34" charset="0"/>
                      </a:endParaRPr>
                    </a:p>
                  </a:txBody>
                  <a:tcPr anchor="ctr"/>
                </a:tc>
                <a:tc>
                  <a:txBody>
                    <a:bodyPr/>
                    <a:lstStyle/>
                    <a:p>
                      <a:r>
                        <a:rPr lang="en-US" sz="1400" b="0" i="0" u="none" strike="noStrike" cap="none" baseline="0" dirty="0">
                          <a:solidFill>
                            <a:schemeClr val="tx1"/>
                          </a:solidFill>
                          <a:latin typeface="+mn-lt"/>
                          <a:ea typeface="+mn-ea"/>
                          <a:cs typeface="Calibri" panose="020F0502020204030204" pitchFamily="34" charset="0"/>
                          <a:sym typeface="Arial"/>
                        </a:rPr>
                        <a:t>Determines the maximum distance the light will reach. Illumination fades from maximum at the source of the light to zero at the edge of the radius.</a:t>
                      </a:r>
                      <a:endParaRPr lang="en-US" sz="1400" b="0" dirty="0">
                        <a:solidFill>
                          <a:schemeClr val="tx1"/>
                        </a:solidFill>
                        <a:latin typeface="+mn-lt"/>
                        <a:cs typeface="Calibri" panose="020F0502020204030204" pitchFamily="34" charset="0"/>
                      </a:endParaRPr>
                    </a:p>
                  </a:txBody>
                  <a:tcPr anchor="ctr">
                    <a:solidFill>
                      <a:schemeClr val="accent1"/>
                    </a:solidFill>
                  </a:tcPr>
                </a:tc>
                <a:extLst>
                  <a:ext uri="{0D108BD9-81ED-4DB2-BD59-A6C34878D82A}">
                    <a16:rowId xmlns="" xmlns:a16="http://schemas.microsoft.com/office/drawing/2014/main" val="2848818331"/>
                  </a:ext>
                </a:extLst>
              </a:tr>
              <a:tr h="571500">
                <a:tc>
                  <a:txBody>
                    <a:bodyPr/>
                    <a:lstStyle/>
                    <a:p>
                      <a:pPr algn="l"/>
                      <a:r>
                        <a:rPr lang="en-US" sz="1400" b="0" i="0" u="none" strike="noStrike" cap="none" baseline="0" dirty="0">
                          <a:solidFill>
                            <a:schemeClr val="lt1"/>
                          </a:solidFill>
                          <a:latin typeface="+mn-lt"/>
                          <a:ea typeface="+mn-ea"/>
                          <a:cs typeface="Calibri" panose="020F0502020204030204" pitchFamily="34" charset="0"/>
                          <a:sym typeface="Arial"/>
                        </a:rPr>
                        <a:t>Cast Shadows</a:t>
                      </a:r>
                      <a:endParaRPr lang="en-US" sz="1400" b="0" dirty="0">
                        <a:latin typeface="+mn-lt"/>
                        <a:cs typeface="Calibri" panose="020F0502020204030204" pitchFamily="34" charset="0"/>
                      </a:endParaRPr>
                    </a:p>
                  </a:txBody>
                  <a:tcPr anchor="ctr"/>
                </a:tc>
                <a:tc>
                  <a:txBody>
                    <a:bodyPr/>
                    <a:lstStyle/>
                    <a:p>
                      <a:r>
                        <a:rPr lang="en-US" sz="1400" b="0" i="0" u="none" strike="noStrike" cap="none" baseline="0" dirty="0">
                          <a:solidFill>
                            <a:schemeClr val="tx1"/>
                          </a:solidFill>
                          <a:latin typeface="+mn-lt"/>
                          <a:ea typeface="+mn-ea"/>
                          <a:cs typeface="Calibri" panose="020F0502020204030204" pitchFamily="34" charset="0"/>
                          <a:sym typeface="Arial"/>
                        </a:rPr>
                        <a:t>Determines whether objects affected by the light cast shadows. Calculating dynamic shadows can be processor intensive.</a:t>
                      </a:r>
                      <a:endParaRPr lang="en-US" sz="1400" b="0" dirty="0">
                        <a:solidFill>
                          <a:schemeClr val="tx1"/>
                        </a:solidFill>
                        <a:latin typeface="+mn-lt"/>
                        <a:cs typeface="Calibri" panose="020F0502020204030204" pitchFamily="34" charset="0"/>
                      </a:endParaRPr>
                    </a:p>
                  </a:txBody>
                  <a:tcPr anchor="ctr">
                    <a:solidFill>
                      <a:schemeClr val="accent1">
                        <a:lumMod val="75000"/>
                      </a:schemeClr>
                    </a:solidFill>
                  </a:tcPr>
                </a:tc>
                <a:extLst>
                  <a:ext uri="{0D108BD9-81ED-4DB2-BD59-A6C34878D82A}">
                    <a16:rowId xmlns="" xmlns:a16="http://schemas.microsoft.com/office/drawing/2014/main" val="1075191183"/>
                  </a:ext>
                </a:extLst>
              </a:tr>
              <a:tr h="571500">
                <a:tc>
                  <a:txBody>
                    <a:bodyPr/>
                    <a:lstStyle/>
                    <a:p>
                      <a:pPr algn="l"/>
                      <a:r>
                        <a:rPr lang="en-US" sz="1400" b="0" i="0" u="none" strike="noStrike" cap="none" baseline="0" dirty="0">
                          <a:solidFill>
                            <a:schemeClr val="lt1"/>
                          </a:solidFill>
                          <a:latin typeface="+mn-lt"/>
                          <a:ea typeface="+mn-ea"/>
                          <a:cs typeface="Calibri" panose="020F0502020204030204" pitchFamily="34" charset="0"/>
                          <a:sym typeface="Arial"/>
                        </a:rPr>
                        <a:t>Inside Cone Angle</a:t>
                      </a:r>
                      <a:endParaRPr lang="en-US" sz="1400" b="0" dirty="0">
                        <a:latin typeface="+mn-lt"/>
                        <a:cs typeface="Calibri" panose="020F0502020204030204" pitchFamily="34" charset="0"/>
                      </a:endParaRPr>
                    </a:p>
                  </a:txBody>
                  <a:tcPr anchor="ctr"/>
                </a:tc>
                <a:tc>
                  <a:txBody>
                    <a:bodyPr/>
                    <a:lstStyle/>
                    <a:p>
                      <a:r>
                        <a:rPr lang="en-US" sz="1400" b="0" i="0" u="none" strike="noStrike" cap="none" baseline="0" dirty="0">
                          <a:solidFill>
                            <a:schemeClr val="tx1"/>
                          </a:solidFill>
                          <a:latin typeface="+mn-lt"/>
                          <a:ea typeface="+mn-ea"/>
                          <a:cs typeface="Calibri" panose="020F0502020204030204" pitchFamily="34" charset="0"/>
                          <a:sym typeface="Arial"/>
                        </a:rPr>
                        <a:t>Sets the angle in degrees of a Spot Light’s bright area.</a:t>
                      </a:r>
                      <a:endParaRPr lang="en-US" sz="1400" b="0" dirty="0">
                        <a:solidFill>
                          <a:schemeClr val="tx1"/>
                        </a:solidFill>
                        <a:latin typeface="+mn-lt"/>
                        <a:cs typeface="Calibri" panose="020F0502020204030204" pitchFamily="34" charset="0"/>
                      </a:endParaRPr>
                    </a:p>
                  </a:txBody>
                  <a:tcPr anchor="ctr">
                    <a:solidFill>
                      <a:schemeClr val="accent1"/>
                    </a:solidFill>
                  </a:tcPr>
                </a:tc>
                <a:extLst>
                  <a:ext uri="{0D108BD9-81ED-4DB2-BD59-A6C34878D82A}">
                    <a16:rowId xmlns="" xmlns:a16="http://schemas.microsoft.com/office/drawing/2014/main" val="3816785192"/>
                  </a:ext>
                </a:extLst>
              </a:tr>
              <a:tr h="571500">
                <a:tc>
                  <a:txBody>
                    <a:bodyPr/>
                    <a:lstStyle/>
                    <a:p>
                      <a:pPr algn="l"/>
                      <a:r>
                        <a:rPr lang="en-US" sz="1400" b="0" i="0" u="none" strike="noStrike" cap="none" baseline="0" dirty="0">
                          <a:solidFill>
                            <a:schemeClr val="lt1"/>
                          </a:solidFill>
                          <a:latin typeface="+mn-lt"/>
                          <a:ea typeface="+mn-ea"/>
                          <a:cs typeface="Calibri" panose="020F0502020204030204" pitchFamily="34" charset="0"/>
                          <a:sym typeface="Arial"/>
                        </a:rPr>
                        <a:t>Outside Cone Angle</a:t>
                      </a:r>
                      <a:endParaRPr lang="en-US" sz="1400" b="0" dirty="0">
                        <a:latin typeface="+mn-lt"/>
                        <a:cs typeface="Calibri" panose="020F0502020204030204" pitchFamily="34" charset="0"/>
                      </a:endParaRPr>
                    </a:p>
                  </a:txBody>
                  <a:tcPr anchor="ctr"/>
                </a:tc>
                <a:tc>
                  <a:txBody>
                    <a:bodyPr/>
                    <a:lstStyle/>
                    <a:p>
                      <a:r>
                        <a:rPr lang="en-US" sz="1400" b="0" i="0" u="none" strike="noStrike" cap="none" baseline="0" dirty="0">
                          <a:solidFill>
                            <a:schemeClr val="tx1"/>
                          </a:solidFill>
                          <a:latin typeface="+mn-lt"/>
                          <a:ea typeface="+mn-ea"/>
                          <a:cs typeface="Calibri" panose="020F0502020204030204" pitchFamily="34" charset="0"/>
                          <a:sym typeface="Arial"/>
                        </a:rPr>
                        <a:t>Sets the angle in degrees of a Spot Light’s falloff area. If this is close to the inside angle, your Spot Light area will be sharp.</a:t>
                      </a:r>
                      <a:endParaRPr lang="en-US" sz="1400" b="0" dirty="0">
                        <a:solidFill>
                          <a:schemeClr val="tx1"/>
                        </a:solidFill>
                        <a:latin typeface="+mn-lt"/>
                        <a:cs typeface="Calibri" panose="020F0502020204030204" pitchFamily="34" charset="0"/>
                      </a:endParaRPr>
                    </a:p>
                  </a:txBody>
                  <a:tcPr anchor="ctr">
                    <a:solidFill>
                      <a:schemeClr val="accent1">
                        <a:lumMod val="75000"/>
                      </a:schemeClr>
                    </a:solidFill>
                  </a:tcPr>
                </a:tc>
                <a:extLst>
                  <a:ext uri="{0D108BD9-81ED-4DB2-BD59-A6C34878D82A}">
                    <a16:rowId xmlns="" xmlns:a16="http://schemas.microsoft.com/office/drawing/2014/main" val="2567153239"/>
                  </a:ext>
                </a:extLst>
              </a:tr>
              <a:tr h="1005840">
                <a:tc>
                  <a:txBody>
                    <a:bodyPr/>
                    <a:lstStyle/>
                    <a:p>
                      <a:pPr algn="l"/>
                      <a:r>
                        <a:rPr lang="en-US" sz="1400" b="0" i="0" u="none" strike="noStrike" cap="none" baseline="0" dirty="0">
                          <a:solidFill>
                            <a:schemeClr val="lt1"/>
                          </a:solidFill>
                          <a:latin typeface="+mn-lt"/>
                          <a:ea typeface="+mn-ea"/>
                          <a:cs typeface="Calibri" panose="020F0502020204030204" pitchFamily="34" charset="0"/>
                          <a:sym typeface="Arial"/>
                        </a:rPr>
                        <a:t>Temperature</a:t>
                      </a:r>
                      <a:endParaRPr lang="en-US" sz="1400" b="0" dirty="0">
                        <a:latin typeface="+mn-lt"/>
                        <a:cs typeface="Calibri" panose="020F0502020204030204" pitchFamily="34" charset="0"/>
                      </a:endParaRPr>
                    </a:p>
                  </a:txBody>
                  <a:tcPr anchor="ctr"/>
                </a:tc>
                <a:tc>
                  <a:txBody>
                    <a:bodyPr/>
                    <a:lstStyle/>
                    <a:p>
                      <a:r>
                        <a:rPr lang="en-US" sz="1400" b="0" i="0" u="none" strike="noStrike" cap="none" baseline="0" dirty="0">
                          <a:solidFill>
                            <a:schemeClr val="tx1"/>
                          </a:solidFill>
                          <a:latin typeface="+mn-lt"/>
                          <a:ea typeface="+mn-ea"/>
                          <a:cs typeface="Calibri" panose="020F0502020204030204" pitchFamily="34" charset="0"/>
                          <a:sym typeface="Arial"/>
                        </a:rPr>
                        <a:t>Allows you to set the color of a light based on Kelvin color temperature scale. This is great if you are trying to match </a:t>
                      </a:r>
                      <a:r>
                        <a:rPr lang="en-US" sz="1400" b="0" i="0" u="none" strike="noStrike" cap="none" baseline="0" dirty="0" smtClean="0">
                          <a:solidFill>
                            <a:schemeClr val="tx1"/>
                          </a:solidFill>
                          <a:latin typeface="+mn-lt"/>
                          <a:ea typeface="+mn-ea"/>
                          <a:cs typeface="Calibri" panose="020F0502020204030204" pitchFamily="34" charset="0"/>
                          <a:sym typeface="Arial"/>
                        </a:rPr>
                        <a:t>real-world </a:t>
                      </a:r>
                      <a:r>
                        <a:rPr lang="en-US" sz="1400" b="0" i="0" u="none" strike="noStrike" cap="none" baseline="0" dirty="0">
                          <a:solidFill>
                            <a:schemeClr val="tx1"/>
                          </a:solidFill>
                          <a:latin typeface="+mn-lt"/>
                          <a:ea typeface="+mn-ea"/>
                          <a:cs typeface="Calibri" panose="020F0502020204030204" pitchFamily="34" charset="0"/>
                          <a:sym typeface="Arial"/>
                        </a:rPr>
                        <a:t>light colors. You need to toggle on the Use Temperature property in order to set this.</a:t>
                      </a:r>
                      <a:endParaRPr lang="en-US" sz="1400" b="0" dirty="0">
                        <a:solidFill>
                          <a:schemeClr val="tx1"/>
                        </a:solidFill>
                        <a:latin typeface="+mn-lt"/>
                        <a:cs typeface="Calibri" panose="020F0502020204030204" pitchFamily="34" charset="0"/>
                      </a:endParaRPr>
                    </a:p>
                  </a:txBody>
                  <a:tcPr anchor="ctr">
                    <a:solidFill>
                      <a:schemeClr val="accent1"/>
                    </a:solidFill>
                  </a:tcPr>
                </a:tc>
                <a:extLst>
                  <a:ext uri="{0D108BD9-81ED-4DB2-BD59-A6C34878D82A}">
                    <a16:rowId xmlns="" xmlns:a16="http://schemas.microsoft.com/office/drawing/2014/main" val="1347243378"/>
                  </a:ext>
                </a:extLst>
              </a:tr>
            </a:tbl>
          </a:graphicData>
        </a:graphic>
      </p:graphicFrame>
    </p:spTree>
    <p:extLst>
      <p:ext uri="{BB962C8B-B14F-4D97-AF65-F5344CB8AC3E}">
        <p14:creationId xmlns:p14="http://schemas.microsoft.com/office/powerpoint/2010/main" val="1590605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Performance</a:t>
            </a:r>
            <a:endParaRPr lang="en-US" dirty="0"/>
          </a:p>
        </p:txBody>
      </p:sp>
      <p:sp>
        <p:nvSpPr>
          <p:cNvPr id="3" name="Text Placeholder 2"/>
          <p:cNvSpPr>
            <a:spLocks noGrp="1"/>
          </p:cNvSpPr>
          <p:nvPr>
            <p:ph type="body" sz="quarter" idx="12"/>
          </p:nvPr>
        </p:nvSpPr>
        <p:spPr>
          <a:xfrm>
            <a:off x="1435608" y="2560320"/>
            <a:ext cx="3504135" cy="4498041"/>
          </a:xfrm>
        </p:spPr>
        <p:txBody>
          <a:bodyPr/>
          <a:lstStyle/>
          <a:p>
            <a:r>
              <a:rPr lang="en-US" dirty="0"/>
              <a:t>Poorly chosen light settings can have a major effect on performance</a:t>
            </a:r>
            <a:r>
              <a:rPr lang="en-US" dirty="0" smtClean="0"/>
              <a:t>.</a:t>
            </a:r>
          </a:p>
          <a:p>
            <a:endParaRPr lang="en-US" dirty="0"/>
          </a:p>
          <a:p>
            <a:pPr marL="228600" indent="-228600">
              <a:spcAft>
                <a:spcPts val="600"/>
              </a:spcAft>
              <a:buFont typeface="Arial" panose="020B0604020202020204" pitchFamily="34" charset="0"/>
              <a:buChar char="•"/>
            </a:pPr>
            <a:r>
              <a:rPr lang="en-US" dirty="0"/>
              <a:t>Using too many dynamic, shadowed lights can cause serious performance issues</a:t>
            </a:r>
            <a:r>
              <a:rPr lang="en-US" dirty="0" smtClean="0"/>
              <a:t>.</a:t>
            </a:r>
            <a:endParaRPr lang="en-US" dirty="0"/>
          </a:p>
          <a:p>
            <a:pPr marL="228600" indent="-228600">
              <a:spcAft>
                <a:spcPts val="600"/>
              </a:spcAft>
              <a:buFont typeface="Arial" panose="020B0604020202020204" pitchFamily="34" charset="0"/>
              <a:buChar char="•"/>
            </a:pPr>
            <a:r>
              <a:rPr lang="en-US" dirty="0"/>
              <a:t>A light’s attenuation radius can have a serious impact on performance, so use larger radius values sparingly</a:t>
            </a:r>
            <a:r>
              <a:rPr lang="en-US" dirty="0" smtClean="0"/>
              <a:t>.</a:t>
            </a:r>
            <a:endParaRPr lang="en-US" dirty="0"/>
          </a:p>
          <a:p>
            <a:endParaRPr lang="en-US" dirty="0"/>
          </a:p>
        </p:txBody>
      </p:sp>
      <p:sp>
        <p:nvSpPr>
          <p:cNvPr id="4" name="Rectangle"/>
          <p:cNvSpPr/>
          <p:nvPr/>
        </p:nvSpPr>
        <p:spPr>
          <a:xfrm>
            <a:off x="1508760" y="2377440"/>
            <a:ext cx="3547872" cy="63683"/>
          </a:xfrm>
          <a:prstGeom prst="rect">
            <a:avLst/>
          </a:prstGeom>
          <a:solidFill>
            <a:srgbClr val="FFD966"/>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245190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Static, Stationary, Movable</a:t>
            </a:r>
            <a:endParaRPr lang="en-US" dirty="0"/>
          </a:p>
        </p:txBody>
      </p:sp>
      <p:sp>
        <p:nvSpPr>
          <p:cNvPr id="3" name="Title 2"/>
          <p:cNvSpPr>
            <a:spLocks noGrp="1"/>
          </p:cNvSpPr>
          <p:nvPr>
            <p:ph type="title"/>
          </p:nvPr>
        </p:nvSpPr>
        <p:spPr/>
        <p:txBody>
          <a:bodyPr/>
          <a:lstStyle/>
          <a:p>
            <a:r>
              <a:rPr lang="en-US" dirty="0" smtClean="0"/>
              <a:t>Mobility Settings</a:t>
            </a:r>
            <a:endParaRPr lang="en-US" dirty="0"/>
          </a:p>
        </p:txBody>
      </p:sp>
    </p:spTree>
    <p:extLst>
      <p:ext uri="{BB962C8B-B14F-4D97-AF65-F5344CB8AC3E}">
        <p14:creationId xmlns:p14="http://schemas.microsoft.com/office/powerpoint/2010/main" val="3987034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Mobility Settings</a:t>
            </a:r>
            <a:endParaRPr lang="en-US" dirty="0"/>
          </a:p>
        </p:txBody>
      </p:sp>
      <p:sp>
        <p:nvSpPr>
          <p:cNvPr id="4" name="Text Placeholder 3"/>
          <p:cNvSpPr>
            <a:spLocks noGrp="1"/>
          </p:cNvSpPr>
          <p:nvPr>
            <p:ph type="body" sz="quarter" idx="10"/>
          </p:nvPr>
        </p:nvSpPr>
        <p:spPr/>
        <p:txBody>
          <a:bodyPr/>
          <a:lstStyle/>
          <a:p>
            <a:r>
              <a:rPr lang="en-US" dirty="0"/>
              <a:t>Every Light and Static Mesh Actor has a Mobility option for which you can choose Static, Stationary, or Movable.</a:t>
            </a:r>
          </a:p>
          <a:p>
            <a:r>
              <a:rPr lang="en-US" dirty="0"/>
              <a:t> </a:t>
            </a:r>
          </a:p>
          <a:p>
            <a:r>
              <a:rPr lang="en-US" dirty="0"/>
              <a:t>These settings tell UE4 what to light dynamically and what to </a:t>
            </a:r>
            <a:r>
              <a:rPr lang="en-US" dirty="0" err="1"/>
              <a:t>precalculate</a:t>
            </a:r>
            <a:r>
              <a:rPr lang="en-US" dirty="0"/>
              <a:t> and save (bake) in a </a:t>
            </a:r>
            <a:r>
              <a:rPr lang="en-US" dirty="0" err="1"/>
              <a:t>lightmap</a:t>
            </a:r>
            <a:r>
              <a:rPr lang="en-US" dirty="0" smtClean="0"/>
              <a:t>.</a:t>
            </a:r>
            <a:endParaRPr lang="en-US" dirty="0">
              <a:solidFill>
                <a:srgbClr val="434343"/>
              </a:solidFill>
              <a:latin typeface="Calibri" panose="020F0502020204030204" pitchFamily="34" charset="0"/>
              <a:ea typeface="Calibri"/>
              <a:cs typeface="Calibri" panose="020F0502020204030204" pitchFamily="34" charset="0"/>
              <a:sym typeface="Calibri"/>
            </a:endParaRPr>
          </a:p>
          <a:p>
            <a:endParaRPr lang="en-US" dirty="0"/>
          </a:p>
        </p:txBody>
      </p:sp>
      <p:pic>
        <p:nvPicPr>
          <p:cNvPr id="5" name="Content Placeholder 4">
            <a:extLst>
              <a:ext uri="{FF2B5EF4-FFF2-40B4-BE49-F238E27FC236}">
                <a16:creationId xmlns="" xmlns:a16="http://schemas.microsoft.com/office/drawing/2014/main" id="{EBB3583B-3CAD-45DC-AC46-AC92536284D4}"/>
              </a:ext>
            </a:extLst>
          </p:cNvPr>
          <p:cNvPicPr>
            <a:picLocks noGrp="1" noChangeAspect="1"/>
          </p:cNvPicPr>
          <p:nvPr>
            <p:ph idx="1"/>
          </p:nvPr>
        </p:nvPicPr>
        <p:blipFill>
          <a:blip r:embed="rId2"/>
          <a:stretch>
            <a:fillRect/>
          </a:stretch>
        </p:blipFill>
        <p:spPr>
          <a:xfrm>
            <a:off x="6064250" y="994817"/>
            <a:ext cx="6127750" cy="4868365"/>
          </a:xfrm>
          <a:prstGeom prst="rect">
            <a:avLst/>
          </a:prstGeom>
        </p:spPr>
      </p:pic>
      <p:sp>
        <p:nvSpPr>
          <p:cNvPr id="6" name="Rectangle"/>
          <p:cNvSpPr/>
          <p:nvPr/>
        </p:nvSpPr>
        <p:spPr>
          <a:xfrm>
            <a:off x="914400" y="2698336"/>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3426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Mobility Settings</a:t>
            </a:r>
            <a:endParaRPr lang="en-US" dirty="0"/>
          </a:p>
        </p:txBody>
      </p:sp>
      <p:sp>
        <p:nvSpPr>
          <p:cNvPr id="3" name="Text Placeholder 2"/>
          <p:cNvSpPr>
            <a:spLocks noGrp="1"/>
          </p:cNvSpPr>
          <p:nvPr>
            <p:ph type="body" sz="quarter" idx="12"/>
          </p:nvPr>
        </p:nvSpPr>
        <p:spPr>
          <a:xfrm>
            <a:off x="4987132" y="1463040"/>
            <a:ext cx="6364288" cy="4567514"/>
          </a:xfrm>
        </p:spPr>
        <p:txBody>
          <a:bodyPr/>
          <a:lstStyle/>
          <a:p>
            <a:r>
              <a:rPr lang="en-US" dirty="0" smtClean="0"/>
              <a:t> </a:t>
            </a:r>
            <a:endParaRPr lang="en-US" dirty="0"/>
          </a:p>
        </p:txBody>
      </p:sp>
      <p:graphicFrame>
        <p:nvGraphicFramePr>
          <p:cNvPr id="5" name="Table 4">
            <a:extLst>
              <a:ext uri="{FF2B5EF4-FFF2-40B4-BE49-F238E27FC236}">
                <a16:creationId xmlns="" xmlns:a16="http://schemas.microsoft.com/office/drawing/2014/main" id="{610AE1C2-963F-4B48-A1B3-68429488629E}"/>
              </a:ext>
            </a:extLst>
          </p:cNvPr>
          <p:cNvGraphicFramePr>
            <a:graphicFrameLocks noGrp="1"/>
          </p:cNvGraphicFramePr>
          <p:nvPr>
            <p:extLst>
              <p:ext uri="{D42A27DB-BD31-4B8C-83A1-F6EECF244321}">
                <p14:modId xmlns:p14="http://schemas.microsoft.com/office/powerpoint/2010/main" val="4015916220"/>
              </p:ext>
            </p:extLst>
          </p:nvPr>
        </p:nvGraphicFramePr>
        <p:xfrm>
          <a:off x="5029200" y="1097280"/>
          <a:ext cx="6816013" cy="5114761"/>
        </p:xfrm>
        <a:graphic>
          <a:graphicData uri="http://schemas.openxmlformats.org/drawingml/2006/table">
            <a:tbl>
              <a:tblPr firstRow="1" bandRow="1">
                <a:tableStyleId>{37CE84F3-28C3-443E-9E96-99CF82512B78}</a:tableStyleId>
              </a:tblPr>
              <a:tblGrid>
                <a:gridCol w="1380744">
                  <a:extLst>
                    <a:ext uri="{9D8B030D-6E8A-4147-A177-3AD203B41FA5}">
                      <a16:colId xmlns="" xmlns:a16="http://schemas.microsoft.com/office/drawing/2014/main" val="3921641672"/>
                    </a:ext>
                  </a:extLst>
                </a:gridCol>
                <a:gridCol w="5435269">
                  <a:extLst>
                    <a:ext uri="{9D8B030D-6E8A-4147-A177-3AD203B41FA5}">
                      <a16:colId xmlns="" xmlns:a16="http://schemas.microsoft.com/office/drawing/2014/main" val="824435291"/>
                    </a:ext>
                  </a:extLst>
                </a:gridCol>
              </a:tblGrid>
              <a:tr h="359881">
                <a:tc>
                  <a:txBody>
                    <a:bodyPr/>
                    <a:lstStyle/>
                    <a:p>
                      <a:r>
                        <a:rPr lang="en-US" sz="1400" b="1" i="0" u="none" strike="noStrike" cap="none" baseline="0" dirty="0" smtClean="0">
                          <a:solidFill>
                            <a:schemeClr val="lt1"/>
                          </a:solidFill>
                          <a:latin typeface="+mn-lt"/>
                          <a:ea typeface="+mn-ea"/>
                          <a:cs typeface="Calibri" panose="020F0502020204030204" pitchFamily="34" charset="0"/>
                          <a:sym typeface="Arial"/>
                        </a:rPr>
                        <a:t>Setting</a:t>
                      </a:r>
                      <a:endParaRPr lang="en-US" sz="1400" b="1" dirty="0">
                        <a:latin typeface="+mn-lt"/>
                        <a:cs typeface="Calibri" panose="020F0502020204030204" pitchFamily="34" charset="0"/>
                      </a:endParaRPr>
                    </a:p>
                  </a:txBody>
                  <a:tcPr anchor="ctr"/>
                </a:tc>
                <a:tc>
                  <a:txBody>
                    <a:bodyPr/>
                    <a:lstStyle/>
                    <a:p>
                      <a:r>
                        <a:rPr lang="en-US" sz="1400" b="1" i="0" u="none" strike="noStrike" cap="none" baseline="0" dirty="0">
                          <a:solidFill>
                            <a:schemeClr val="lt1"/>
                          </a:solidFill>
                          <a:latin typeface="+mn-lt"/>
                          <a:ea typeface="+mn-ea"/>
                          <a:cs typeface="Calibri" panose="020F0502020204030204" pitchFamily="34" charset="0"/>
                          <a:sym typeface="Arial"/>
                        </a:rPr>
                        <a:t>Description</a:t>
                      </a:r>
                      <a:endParaRPr lang="en-US" sz="1400" b="1" dirty="0">
                        <a:latin typeface="+mn-lt"/>
                        <a:cs typeface="Calibri" panose="020F0502020204030204" pitchFamily="34" charset="0"/>
                      </a:endParaRPr>
                    </a:p>
                  </a:txBody>
                  <a:tcPr anchor="ctr"/>
                </a:tc>
                <a:extLst>
                  <a:ext uri="{0D108BD9-81ED-4DB2-BD59-A6C34878D82A}">
                    <a16:rowId xmlns="" xmlns:a16="http://schemas.microsoft.com/office/drawing/2014/main" val="3415175072"/>
                  </a:ext>
                </a:extLst>
              </a:tr>
              <a:tr h="1554480">
                <a:tc>
                  <a:txBody>
                    <a:bodyPr/>
                    <a:lstStyle/>
                    <a:p>
                      <a:pPr algn="l"/>
                      <a:r>
                        <a:rPr lang="en-US" sz="1400" b="0" i="0" u="none" strike="noStrike" cap="none" baseline="0" dirty="0">
                          <a:solidFill>
                            <a:schemeClr val="lt1"/>
                          </a:solidFill>
                          <a:latin typeface="+mn-lt"/>
                          <a:ea typeface="+mn-ea"/>
                          <a:cs typeface="Calibri" panose="020F0502020204030204" pitchFamily="34" charset="0"/>
                          <a:sym typeface="Arial"/>
                        </a:rPr>
                        <a:t>Static</a:t>
                      </a:r>
                      <a:endParaRPr lang="en-US" sz="1400" b="0" i="0" dirty="0">
                        <a:latin typeface="+mn-lt"/>
                        <a:cs typeface="Calibri" panose="020F0502020204030204" pitchFamily="34" charset="0"/>
                      </a:endParaRPr>
                    </a:p>
                  </a:txBody>
                  <a:tcPr anchor="ctr"/>
                </a:tc>
                <a:tc>
                  <a:txBody>
                    <a:bodyPr/>
                    <a:lstStyle/>
                    <a:p>
                      <a:r>
                        <a:rPr lang="en-US" sz="1400" kern="1200" baseline="0" dirty="0" smtClean="0">
                          <a:solidFill>
                            <a:schemeClr val="tx1"/>
                          </a:solidFill>
                          <a:effectLst/>
                          <a:latin typeface="+mn-lt"/>
                          <a:ea typeface="+mn-ea"/>
                          <a:cs typeface="+mn-cs"/>
                        </a:rPr>
                        <a:t>Static lights are lights that cannot be changed or moved in any way at runtime. The lighting information is built prior to gameplay and stored in a special Texture called a </a:t>
                      </a:r>
                      <a:r>
                        <a:rPr lang="en-US" sz="1400" i="1" kern="1200" baseline="0" dirty="0" err="1" smtClean="0">
                          <a:solidFill>
                            <a:schemeClr val="tx1"/>
                          </a:solidFill>
                          <a:effectLst/>
                          <a:latin typeface="+mn-lt"/>
                          <a:ea typeface="+mn-ea"/>
                          <a:cs typeface="+mn-cs"/>
                        </a:rPr>
                        <a:t>lightmap</a:t>
                      </a:r>
                      <a:r>
                        <a:rPr lang="en-US" sz="1400" kern="1200" baseline="0" dirty="0" smtClean="0">
                          <a:solidFill>
                            <a:schemeClr val="tx1"/>
                          </a:solidFill>
                          <a:effectLst/>
                          <a:latin typeface="+mn-lt"/>
                          <a:ea typeface="+mn-ea"/>
                          <a:cs typeface="+mn-cs"/>
                        </a:rPr>
                        <a:t>. Static light gives high performance but does not work with movable objects within the light’s radius. The primary reason to use the Static setting is for performance, such as on mobile devices</a:t>
                      </a:r>
                      <a:r>
                        <a:rPr lang="en-US" sz="1400" b="0" i="0" u="none" strike="noStrike" cap="none" baseline="0" dirty="0" smtClean="0">
                          <a:solidFill>
                            <a:schemeClr val="tx1"/>
                          </a:solidFill>
                          <a:latin typeface="+mn-lt"/>
                          <a:ea typeface="+mn-ea"/>
                          <a:cs typeface="Calibri" panose="020F0502020204030204" pitchFamily="34" charset="0"/>
                          <a:sym typeface="Arial"/>
                        </a:rPr>
                        <a:t>.</a:t>
                      </a:r>
                      <a:endParaRPr lang="en-US" sz="1400" b="0" dirty="0">
                        <a:solidFill>
                          <a:schemeClr val="tx1"/>
                        </a:solidFill>
                        <a:latin typeface="+mn-lt"/>
                        <a:cs typeface="Calibri" panose="020F0502020204030204" pitchFamily="34" charset="0"/>
                      </a:endParaRPr>
                    </a:p>
                  </a:txBody>
                  <a:tcPr anchor="ctr">
                    <a:solidFill>
                      <a:schemeClr val="accent1"/>
                    </a:solidFill>
                  </a:tcPr>
                </a:tc>
                <a:extLst>
                  <a:ext uri="{0D108BD9-81ED-4DB2-BD59-A6C34878D82A}">
                    <a16:rowId xmlns="" xmlns:a16="http://schemas.microsoft.com/office/drawing/2014/main" val="2547582310"/>
                  </a:ext>
                </a:extLst>
              </a:tr>
              <a:tr h="1280160">
                <a:tc>
                  <a:txBody>
                    <a:bodyPr/>
                    <a:lstStyle/>
                    <a:p>
                      <a:pPr algn="l"/>
                      <a:r>
                        <a:rPr lang="en-US" sz="1400" b="0" i="0" u="none" strike="noStrike" cap="none" baseline="0" dirty="0">
                          <a:solidFill>
                            <a:schemeClr val="lt1"/>
                          </a:solidFill>
                          <a:latin typeface="+mn-lt"/>
                          <a:ea typeface="+mn-ea"/>
                          <a:cs typeface="Calibri" panose="020F0502020204030204" pitchFamily="34" charset="0"/>
                          <a:sym typeface="Arial"/>
                        </a:rPr>
                        <a:t>Stationary</a:t>
                      </a:r>
                      <a:endParaRPr lang="en-US" sz="1400" b="0" i="0" dirty="0">
                        <a:latin typeface="+mn-lt"/>
                        <a:cs typeface="Calibri" panose="020F0502020204030204" pitchFamily="34" charset="0"/>
                      </a:endParaRPr>
                    </a:p>
                  </a:txBody>
                  <a:tcPr anchor="ctr"/>
                </a:tc>
                <a:tc>
                  <a:txBody>
                    <a:bodyPr/>
                    <a:lstStyle/>
                    <a:p>
                      <a:r>
                        <a:rPr lang="en-US" sz="1400" kern="1200" dirty="0" smtClean="0">
                          <a:solidFill>
                            <a:schemeClr val="tx1"/>
                          </a:solidFill>
                          <a:effectLst/>
                          <a:latin typeface="+mn-lt"/>
                          <a:ea typeface="+mn-ea"/>
                          <a:cs typeface="+mn-cs"/>
                        </a:rPr>
                        <a:t>Stationary lights are similar to static lights in that they cannot move; however, their brightness and color can be changed at runtime. This can be useful, for example, on lights that can be turned on and off that are not movable. The Stationary setting gives medium performance and high quality</a:t>
                      </a:r>
                      <a:r>
                        <a:rPr lang="en-US" sz="1400" b="0" i="0" u="none" strike="noStrike" cap="none" baseline="0" dirty="0" smtClean="0">
                          <a:solidFill>
                            <a:schemeClr val="tx1"/>
                          </a:solidFill>
                          <a:latin typeface="+mn-lt"/>
                          <a:ea typeface="+mn-ea"/>
                          <a:cs typeface="Calibri" panose="020F0502020204030204" pitchFamily="34" charset="0"/>
                          <a:sym typeface="Arial"/>
                        </a:rPr>
                        <a:t>.</a:t>
                      </a:r>
                      <a:endParaRPr lang="en-US" sz="1400" b="0" dirty="0">
                        <a:solidFill>
                          <a:schemeClr val="tx1"/>
                        </a:solidFill>
                        <a:latin typeface="+mn-lt"/>
                        <a:cs typeface="Calibri" panose="020F0502020204030204" pitchFamily="34" charset="0"/>
                      </a:endParaRPr>
                    </a:p>
                  </a:txBody>
                  <a:tcPr anchor="ctr">
                    <a:solidFill>
                      <a:schemeClr val="accent1">
                        <a:lumMod val="75000"/>
                      </a:schemeClr>
                    </a:solidFill>
                  </a:tcPr>
                </a:tc>
                <a:extLst>
                  <a:ext uri="{0D108BD9-81ED-4DB2-BD59-A6C34878D82A}">
                    <a16:rowId xmlns="" xmlns:a16="http://schemas.microsoft.com/office/drawing/2014/main" val="1156979982"/>
                  </a:ext>
                </a:extLst>
              </a:tr>
              <a:tr h="1920240">
                <a:tc>
                  <a:txBody>
                    <a:bodyPr/>
                    <a:lstStyle/>
                    <a:p>
                      <a:pPr algn="l"/>
                      <a:r>
                        <a:rPr lang="en-US" sz="1400" b="0" i="0" u="none" strike="noStrike" cap="none" baseline="0" dirty="0">
                          <a:solidFill>
                            <a:schemeClr val="lt1"/>
                          </a:solidFill>
                          <a:latin typeface="+mn-lt"/>
                          <a:ea typeface="+mn-ea"/>
                          <a:cs typeface="Calibri" panose="020F0502020204030204" pitchFamily="34" charset="0"/>
                          <a:sym typeface="Arial"/>
                        </a:rPr>
                        <a:t>Movable</a:t>
                      </a:r>
                      <a:endParaRPr lang="en-US" sz="1400" b="0" i="0" dirty="0">
                        <a:latin typeface="+mn-lt"/>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Movable lights cast completely dynamic light and shadows, and they can change position, rotation, color, brightness, falloff, radius, and just about every other property they have. None of the light they cast gets baked into the </a:t>
                      </a:r>
                      <a:r>
                        <a:rPr lang="en-US" sz="1400" kern="1200" dirty="0" err="1" smtClean="0">
                          <a:solidFill>
                            <a:schemeClr val="tx1"/>
                          </a:solidFill>
                          <a:effectLst/>
                          <a:latin typeface="+mn-lt"/>
                          <a:ea typeface="+mn-ea"/>
                          <a:cs typeface="+mn-cs"/>
                        </a:rPr>
                        <a:t>lightmaps</a:t>
                      </a:r>
                      <a:r>
                        <a:rPr lang="en-US" sz="1400" kern="1200" dirty="0" smtClean="0">
                          <a:solidFill>
                            <a:schemeClr val="tx1"/>
                          </a:solidFill>
                          <a:effectLst/>
                          <a:latin typeface="+mn-lt"/>
                          <a:ea typeface="+mn-ea"/>
                          <a:cs typeface="+mn-cs"/>
                        </a:rPr>
                        <a:t>, and they cannot have any indirect lighting. These lights are usually expensive to render and are not as high quality as static or stationary lights. You might use a movable light on a character that moves, such as a player holding a flashlight</a:t>
                      </a:r>
                      <a:r>
                        <a:rPr lang="en-US" sz="1400" b="0" i="0" u="none" strike="noStrike" cap="none" baseline="0" dirty="0" smtClean="0">
                          <a:solidFill>
                            <a:schemeClr val="tx1"/>
                          </a:solidFill>
                          <a:latin typeface="+mn-lt"/>
                          <a:ea typeface="+mn-ea"/>
                          <a:cs typeface="Calibri" panose="020F0502020204030204" pitchFamily="34" charset="0"/>
                          <a:sym typeface="Arial"/>
                        </a:rPr>
                        <a:t>.</a:t>
                      </a:r>
                      <a:endParaRPr lang="en-US" sz="1400" b="0" dirty="0">
                        <a:solidFill>
                          <a:schemeClr val="tx1"/>
                        </a:solidFill>
                        <a:latin typeface="+mn-lt"/>
                        <a:cs typeface="Calibri" panose="020F0502020204030204" pitchFamily="34" charset="0"/>
                      </a:endParaRPr>
                    </a:p>
                  </a:txBody>
                  <a:tcPr anchor="ctr">
                    <a:solidFill>
                      <a:schemeClr val="accent1"/>
                    </a:solidFill>
                  </a:tcPr>
                </a:tc>
                <a:extLst>
                  <a:ext uri="{0D108BD9-81ED-4DB2-BD59-A6C34878D82A}">
                    <a16:rowId xmlns="" xmlns:a16="http://schemas.microsoft.com/office/drawing/2014/main" val="2848818331"/>
                  </a:ext>
                </a:extLst>
              </a:tr>
            </a:tbl>
          </a:graphicData>
        </a:graphic>
      </p:graphicFrame>
    </p:spTree>
    <p:extLst>
      <p:ext uri="{BB962C8B-B14F-4D97-AF65-F5344CB8AC3E}">
        <p14:creationId xmlns:p14="http://schemas.microsoft.com/office/powerpoint/2010/main" val="394780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35608" y="1152144"/>
            <a:ext cx="3597176" cy="1035341"/>
          </a:xfrm>
        </p:spPr>
        <p:txBody>
          <a:bodyPr/>
          <a:lstStyle/>
          <a:p>
            <a:r>
              <a:rPr lang="en-US" dirty="0" smtClean="0"/>
              <a:t>Introduction</a:t>
            </a:r>
            <a:endParaRPr lang="en-US" dirty="0"/>
          </a:p>
        </p:txBody>
      </p:sp>
      <p:sp>
        <p:nvSpPr>
          <p:cNvPr id="3" name="Text Placeholder 2"/>
          <p:cNvSpPr>
            <a:spLocks noGrp="1"/>
          </p:cNvSpPr>
          <p:nvPr>
            <p:ph type="body" sz="quarter" idx="12"/>
          </p:nvPr>
        </p:nvSpPr>
        <p:spPr>
          <a:xfrm>
            <a:off x="1435608" y="2450592"/>
            <a:ext cx="3547872" cy="4498041"/>
          </a:xfrm>
        </p:spPr>
        <p:txBody>
          <a:bodyPr/>
          <a:lstStyle/>
          <a:p>
            <a:r>
              <a:rPr lang="en-US" dirty="0"/>
              <a:t>In this lecture, you will learn to work with Light Actors</a:t>
            </a:r>
            <a:r>
              <a:rPr lang="en-US" dirty="0" smtClean="0"/>
              <a:t>.</a:t>
            </a:r>
            <a:endParaRPr lang="en-US" dirty="0"/>
          </a:p>
          <a:p>
            <a:endParaRPr lang="en-US" dirty="0" smtClean="0"/>
          </a:p>
          <a:p>
            <a:r>
              <a:rPr lang="en-US" dirty="0" smtClean="0"/>
              <a:t>You will </a:t>
            </a:r>
            <a:r>
              <a:rPr lang="en-US" dirty="0"/>
              <a:t>look at the types of lights available. Then you will learn how </a:t>
            </a:r>
            <a:r>
              <a:rPr lang="en-US" dirty="0" smtClean="0"/>
              <a:t>to modify settings for Light Actors </a:t>
            </a:r>
            <a:r>
              <a:rPr lang="en-US" dirty="0"/>
              <a:t>and control how they affect other Actors in the world.</a:t>
            </a:r>
          </a:p>
          <a:p>
            <a:r>
              <a:rPr lang="en-US" dirty="0"/>
              <a:t> </a:t>
            </a:r>
          </a:p>
          <a:p>
            <a:r>
              <a:rPr lang="en-US" dirty="0"/>
              <a:t>Although lights are some of the most common types of Actors to place in a Level and edit, understanding how they work and interact with other Actors and how to apply rendering settings are difficult skills to master</a:t>
            </a:r>
            <a:r>
              <a:rPr lang="en-US" sz="1400" dirty="0" smtClean="0"/>
              <a:t>.</a:t>
            </a:r>
            <a:endParaRPr lang="en-US" sz="1400" dirty="0"/>
          </a:p>
          <a:p>
            <a:pPr>
              <a:spcBef>
                <a:spcPts val="0"/>
              </a:spcBef>
            </a:pPr>
            <a:endParaRPr lang="en-US" dirty="0"/>
          </a:p>
          <a:p>
            <a:pPr>
              <a:spcBef>
                <a:spcPts val="0"/>
              </a:spcBef>
            </a:pPr>
            <a:endParaRPr lang="en-US" dirty="0"/>
          </a:p>
        </p:txBody>
      </p:sp>
      <p:sp>
        <p:nvSpPr>
          <p:cNvPr id="7" name="Rectangle"/>
          <p:cNvSpPr/>
          <p:nvPr/>
        </p:nvSpPr>
        <p:spPr>
          <a:xfrm>
            <a:off x="1508760" y="2249424"/>
            <a:ext cx="3547872" cy="63683"/>
          </a:xfrm>
          <a:prstGeom prst="rect">
            <a:avLst/>
          </a:prstGeom>
          <a:solidFill>
            <a:srgbClr val="FFD966"/>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7963131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Lightmass</a:t>
            </a:r>
            <a:endParaRPr lang="en-US" dirty="0"/>
          </a:p>
        </p:txBody>
      </p:sp>
      <p:sp>
        <p:nvSpPr>
          <p:cNvPr id="3" name="Title 2"/>
          <p:cNvSpPr>
            <a:spLocks noGrp="1"/>
          </p:cNvSpPr>
          <p:nvPr>
            <p:ph type="title"/>
          </p:nvPr>
        </p:nvSpPr>
        <p:spPr/>
        <p:txBody>
          <a:bodyPr/>
          <a:lstStyle/>
          <a:p>
            <a:r>
              <a:rPr lang="en-US" dirty="0" smtClean="0"/>
              <a:t>Building Lighting</a:t>
            </a:r>
            <a:endParaRPr lang="en-US" dirty="0"/>
          </a:p>
        </p:txBody>
      </p:sp>
    </p:spTree>
    <p:extLst>
      <p:ext uri="{BB962C8B-B14F-4D97-AF65-F5344CB8AC3E}">
        <p14:creationId xmlns:p14="http://schemas.microsoft.com/office/powerpoint/2010/main" val="1217549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435608" y="2560320"/>
            <a:ext cx="3504135" cy="4498041"/>
          </a:xfrm>
        </p:spPr>
        <p:txBody>
          <a:bodyPr/>
          <a:lstStyle/>
          <a:p>
            <a:r>
              <a:rPr lang="en-US" dirty="0"/>
              <a:t>Lightmass is UE4’s offline </a:t>
            </a:r>
            <a:r>
              <a:rPr lang="en-US" dirty="0" smtClean="0"/>
              <a:t>global illumination (GI) rendering </a:t>
            </a:r>
            <a:r>
              <a:rPr lang="en-US" dirty="0"/>
              <a:t>engine and is used to </a:t>
            </a:r>
            <a:r>
              <a:rPr lang="en-US" dirty="0" smtClean="0"/>
              <a:t>calculate </a:t>
            </a:r>
            <a:r>
              <a:rPr lang="en-US" dirty="0"/>
              <a:t>lighting for Light and Static Mesh Actors </a:t>
            </a:r>
            <a:r>
              <a:rPr lang="en-US" dirty="0" smtClean="0"/>
              <a:t>with Static mobility.</a:t>
            </a:r>
            <a:endParaRPr lang="en-US" dirty="0"/>
          </a:p>
          <a:p>
            <a:r>
              <a:rPr lang="en-US" dirty="0"/>
              <a:t> </a:t>
            </a:r>
          </a:p>
          <a:p>
            <a:r>
              <a:rPr lang="en-US" dirty="0"/>
              <a:t>You use the lighting build tools in UE4 to </a:t>
            </a:r>
            <a:r>
              <a:rPr lang="en-US" dirty="0" err="1"/>
              <a:t>precalculate</a:t>
            </a:r>
            <a:r>
              <a:rPr lang="en-US" dirty="0"/>
              <a:t> lighting and shadow information in a Level for Static Mesh and Light Actors with </a:t>
            </a:r>
            <a:r>
              <a:rPr lang="en-US" dirty="0" smtClean="0"/>
              <a:t>a Mobility setting of Static </a:t>
            </a:r>
            <a:r>
              <a:rPr lang="en-US" dirty="0"/>
              <a:t>and </a:t>
            </a:r>
            <a:r>
              <a:rPr lang="en-US" dirty="0" smtClean="0"/>
              <a:t>for BSPs.</a:t>
            </a:r>
          </a:p>
          <a:p>
            <a:endParaRPr lang="en-US" dirty="0"/>
          </a:p>
          <a:p>
            <a:r>
              <a:rPr lang="en-US" dirty="0" smtClean="0"/>
              <a:t> </a:t>
            </a:r>
            <a:endParaRPr lang="en-US" dirty="0"/>
          </a:p>
          <a:p>
            <a:r>
              <a:rPr lang="en-US" b="1" i="1" dirty="0"/>
              <a:t>Note</a:t>
            </a:r>
            <a:r>
              <a:rPr lang="en-US" i="1" dirty="0"/>
              <a:t>: This information is stored as images embedded in the Level, which you can find by selecting Window &gt; World Settings &gt; </a:t>
            </a:r>
            <a:r>
              <a:rPr lang="en-US" i="1" dirty="0" err="1"/>
              <a:t>Lightmass</a:t>
            </a:r>
            <a:r>
              <a:rPr lang="en-US" i="1" dirty="0"/>
              <a:t> &gt; </a:t>
            </a:r>
            <a:r>
              <a:rPr lang="en-US" i="1" dirty="0" err="1" smtClean="0"/>
              <a:t>Lightmaps</a:t>
            </a:r>
            <a:r>
              <a:rPr lang="en-US" dirty="0" smtClean="0"/>
              <a:t>.</a:t>
            </a:r>
            <a:endParaRPr lang="en-US" dirty="0"/>
          </a:p>
        </p:txBody>
      </p:sp>
      <p:sp>
        <p:nvSpPr>
          <p:cNvPr id="2" name="Text Placeholder 1"/>
          <p:cNvSpPr>
            <a:spLocks noGrp="1"/>
          </p:cNvSpPr>
          <p:nvPr>
            <p:ph type="body" sz="quarter" idx="10"/>
          </p:nvPr>
        </p:nvSpPr>
        <p:spPr/>
        <p:txBody>
          <a:bodyPr/>
          <a:lstStyle/>
          <a:p>
            <a:r>
              <a:rPr lang="en-US" dirty="0" smtClean="0"/>
              <a:t>Lightmass</a:t>
            </a:r>
            <a:endParaRPr lang="en-US" dirty="0"/>
          </a:p>
        </p:txBody>
      </p:sp>
      <p:sp>
        <p:nvSpPr>
          <p:cNvPr id="4" name="Rectangle"/>
          <p:cNvSpPr/>
          <p:nvPr/>
        </p:nvSpPr>
        <p:spPr>
          <a:xfrm>
            <a:off x="1508760" y="2377440"/>
            <a:ext cx="3547872" cy="63683"/>
          </a:xfrm>
          <a:prstGeom prst="rect">
            <a:avLst/>
          </a:prstGeom>
          <a:solidFill>
            <a:srgbClr val="FFD966"/>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246089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Lightmass</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err="1"/>
              <a:t>Lightmass</a:t>
            </a:r>
            <a:r>
              <a:rPr lang="en-US" dirty="0"/>
              <a:t> has many settings that can be found in various places. The general settings for </a:t>
            </a:r>
            <a:r>
              <a:rPr lang="en-US" dirty="0" err="1"/>
              <a:t>Lightmass</a:t>
            </a:r>
            <a:r>
              <a:rPr lang="en-US" dirty="0"/>
              <a:t> are located under World Settings</a:t>
            </a:r>
            <a:r>
              <a:rPr lang="en-US" dirty="0" smtClean="0"/>
              <a:t>.</a:t>
            </a:r>
          </a:p>
          <a:p>
            <a:endParaRPr lang="en-US" dirty="0"/>
          </a:p>
          <a:p>
            <a:r>
              <a:rPr lang="en-US" dirty="0" smtClean="0"/>
              <a:t> </a:t>
            </a:r>
            <a:endParaRPr lang="en-US" dirty="0"/>
          </a:p>
          <a:p>
            <a:r>
              <a:rPr lang="en-US" b="1" i="1" dirty="0"/>
              <a:t>Note</a:t>
            </a:r>
            <a:r>
              <a:rPr lang="en-US" i="1" dirty="0"/>
              <a:t>: To open World Settings for the current Level, go to Window &gt; World Settings</a:t>
            </a:r>
            <a:r>
              <a:rPr lang="en-US" dirty="0" smtClean="0"/>
              <a:t>.</a:t>
            </a:r>
            <a:endParaRPr lang="en-US" dirty="0"/>
          </a:p>
          <a:p>
            <a:endParaRPr lang="en-US" dirty="0"/>
          </a:p>
          <a:p>
            <a:endParaRPr lang="en-US" dirty="0"/>
          </a:p>
        </p:txBody>
      </p:sp>
      <p:pic>
        <p:nvPicPr>
          <p:cNvPr id="5" name="Content Placeholder 4">
            <a:extLst>
              <a:ext uri="{FF2B5EF4-FFF2-40B4-BE49-F238E27FC236}">
                <a16:creationId xmlns="" xmlns:a16="http://schemas.microsoft.com/office/drawing/2014/main" id="{EBB3583B-3CAD-45DC-AC46-AC92536284D4}"/>
              </a:ext>
            </a:extLst>
          </p:cNvPr>
          <p:cNvPicPr>
            <a:picLocks noGrp="1" noChangeAspect="1"/>
          </p:cNvPicPr>
          <p:nvPr>
            <p:ph idx="1"/>
          </p:nvPr>
        </p:nvPicPr>
        <p:blipFill>
          <a:blip r:embed="rId2"/>
          <a:stretch>
            <a:fillRect/>
          </a:stretch>
        </p:blipFill>
        <p:spPr>
          <a:xfrm>
            <a:off x="6257767" y="0"/>
            <a:ext cx="5740715" cy="6858000"/>
          </a:xfrm>
          <a:prstGeom prst="rect">
            <a:avLst/>
          </a:prstGeom>
        </p:spPr>
      </p:pic>
      <p:sp>
        <p:nvSpPr>
          <p:cNvPr id="6"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66988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Lightmass</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Many Actors have their own properties that determine how they behave with </a:t>
            </a:r>
            <a:r>
              <a:rPr lang="en-US" dirty="0" err="1" smtClean="0"/>
              <a:t>Lightmass</a:t>
            </a:r>
            <a:r>
              <a:rPr lang="en-US" dirty="0" smtClean="0"/>
              <a:t>. </a:t>
            </a:r>
            <a:endParaRPr lang="en-US" dirty="0"/>
          </a:p>
        </p:txBody>
      </p:sp>
      <p:pic>
        <p:nvPicPr>
          <p:cNvPr id="8" name="Content Placeholder 7">
            <a:extLst>
              <a:ext uri="{FF2B5EF4-FFF2-40B4-BE49-F238E27FC236}">
                <a16:creationId xmlns="" xmlns:a16="http://schemas.microsoft.com/office/drawing/2014/main" id="{EBB3583B-3CAD-45DC-AC46-AC92536284D4}"/>
              </a:ext>
            </a:extLst>
          </p:cNvPr>
          <p:cNvPicPr>
            <a:picLocks noGrp="1" noChangeAspect="1"/>
          </p:cNvPicPr>
          <p:nvPr>
            <p:ph idx="1"/>
          </p:nvPr>
        </p:nvPicPr>
        <p:blipFill>
          <a:blip r:embed="rId2"/>
          <a:stretch>
            <a:fillRect/>
          </a:stretch>
        </p:blipFill>
        <p:spPr>
          <a:xfrm>
            <a:off x="6064250" y="59368"/>
            <a:ext cx="6127750" cy="6739263"/>
          </a:xfrm>
          <a:prstGeom prst="rect">
            <a:avLst/>
          </a:prstGeom>
        </p:spPr>
      </p:pic>
      <p:sp>
        <p:nvSpPr>
          <p:cNvPr id="5"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921486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lighting</a:t>
            </a:r>
            <a:endParaRPr lang="en-US" dirty="0"/>
          </a:p>
        </p:txBody>
      </p:sp>
      <p:sp>
        <p:nvSpPr>
          <p:cNvPr id="4" name="Text Placeholder 3"/>
          <p:cNvSpPr>
            <a:spLocks noGrp="1"/>
          </p:cNvSpPr>
          <p:nvPr>
            <p:ph type="body" sz="quarter" idx="10"/>
          </p:nvPr>
        </p:nvSpPr>
        <p:spPr>
          <a:xfrm>
            <a:off x="839788" y="2898648"/>
            <a:ext cx="4846320" cy="4001294"/>
          </a:xfrm>
        </p:spPr>
        <p:txBody>
          <a:bodyPr>
            <a:normAutofit/>
          </a:bodyPr>
          <a:lstStyle/>
          <a:p>
            <a:r>
              <a:rPr lang="en-US" dirty="0"/>
              <a:t>To build </a:t>
            </a:r>
            <a:r>
              <a:rPr lang="en-US" dirty="0" smtClean="0"/>
              <a:t>lighting:</a:t>
            </a:r>
          </a:p>
          <a:p>
            <a:endParaRPr lang="en-US" dirty="0" smtClean="0"/>
          </a:p>
          <a:p>
            <a:pPr marL="228600" indent="-228600">
              <a:spcAft>
                <a:spcPts val="600"/>
              </a:spcAft>
              <a:buFont typeface="Arial" panose="020B0604020202020204" pitchFamily="34" charset="0"/>
              <a:buChar char="•"/>
            </a:pPr>
            <a:r>
              <a:rPr lang="en-US" dirty="0" smtClean="0"/>
              <a:t>Click </a:t>
            </a:r>
            <a:r>
              <a:rPr lang="en-US" dirty="0"/>
              <a:t>the down arrow on the Build button on the toolbar</a:t>
            </a:r>
            <a:r>
              <a:rPr lang="en-US" dirty="0" smtClean="0"/>
              <a:t>.</a:t>
            </a:r>
          </a:p>
          <a:p>
            <a:pPr marL="228600" lvl="1" indent="-228600">
              <a:lnSpc>
                <a:spcPct val="100000"/>
              </a:lnSpc>
              <a:spcBef>
                <a:spcPts val="0"/>
              </a:spcBef>
              <a:spcAft>
                <a:spcPts val="600"/>
              </a:spcAft>
            </a:pPr>
            <a:r>
              <a:rPr lang="en-US" sz="1400" dirty="0" smtClean="0"/>
              <a:t>In </a:t>
            </a:r>
            <a:r>
              <a:rPr lang="en-US" sz="1400" dirty="0"/>
              <a:t>the submenu that appears, select Lighting Quality &gt; Preview</a:t>
            </a:r>
            <a:r>
              <a:rPr lang="en-US" sz="1400" b="1" dirty="0"/>
              <a:t> </a:t>
            </a:r>
            <a:r>
              <a:rPr lang="en-US" sz="1400" dirty="0"/>
              <a:t>to get quick results</a:t>
            </a:r>
            <a:r>
              <a:rPr lang="en-US" sz="1400" dirty="0" smtClean="0"/>
              <a:t>. </a:t>
            </a:r>
            <a:endParaRPr lang="en-US" sz="1400" dirty="0"/>
          </a:p>
          <a:p>
            <a:pPr marL="228600" lvl="1" indent="-228600">
              <a:lnSpc>
                <a:spcPct val="100000"/>
              </a:lnSpc>
              <a:spcBef>
                <a:spcPts val="0"/>
              </a:spcBef>
            </a:pPr>
            <a:r>
              <a:rPr lang="en-US" sz="1400" dirty="0"/>
              <a:t>When you’re ready with your final Level, select Lighting Quality &gt; High. High quality takes longer to generate but gives more accurate results</a:t>
            </a:r>
            <a:r>
              <a:rPr lang="en-US" sz="1400" dirty="0" smtClean="0"/>
              <a:t>.</a:t>
            </a:r>
            <a:endParaRPr lang="en-US" sz="1400" dirty="0"/>
          </a:p>
        </p:txBody>
      </p:sp>
      <p:pic>
        <p:nvPicPr>
          <p:cNvPr id="6" name="Shape 159"/>
          <p:cNvPicPr preferRelativeResize="0">
            <a:picLocks noGrp="1"/>
          </p:cNvPicPr>
          <p:nvPr>
            <p:ph idx="1"/>
          </p:nvPr>
        </p:nvPicPr>
        <p:blipFill>
          <a:blip r:embed="rId2"/>
          <a:stretch>
            <a:fillRect/>
          </a:stretch>
        </p:blipFill>
        <p:spPr>
          <a:xfrm>
            <a:off x="6064250" y="3159474"/>
            <a:ext cx="6127750" cy="539051"/>
          </a:xfrm>
          <a:prstGeom prst="rect">
            <a:avLst/>
          </a:prstGeom>
          <a:noFill/>
          <a:ln>
            <a:noFill/>
          </a:ln>
        </p:spPr>
      </p:pic>
      <p:sp>
        <p:nvSpPr>
          <p:cNvPr id="5" name="Rectangle"/>
          <p:cNvSpPr/>
          <p:nvPr/>
        </p:nvSpPr>
        <p:spPr>
          <a:xfrm>
            <a:off x="914400" y="2743200"/>
            <a:ext cx="484632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081783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Building Lighting</a:t>
            </a:r>
            <a:endParaRPr lang="en-US" dirty="0"/>
          </a:p>
        </p:txBody>
      </p:sp>
      <p:sp>
        <p:nvSpPr>
          <p:cNvPr id="3" name="Text Placeholder 2"/>
          <p:cNvSpPr>
            <a:spLocks noGrp="1"/>
          </p:cNvSpPr>
          <p:nvPr>
            <p:ph type="body" sz="quarter" idx="12"/>
          </p:nvPr>
        </p:nvSpPr>
        <p:spPr>
          <a:xfrm>
            <a:off x="1435608" y="2560320"/>
            <a:ext cx="3504135" cy="4498041"/>
          </a:xfrm>
        </p:spPr>
        <p:txBody>
          <a:bodyPr/>
          <a:lstStyle/>
          <a:p>
            <a:r>
              <a:rPr lang="en-US" dirty="0"/>
              <a:t>The engine can render all lights and meshes in a Level with dynamic lighting, but doing so affects both performance and quality.</a:t>
            </a:r>
          </a:p>
          <a:p>
            <a:r>
              <a:rPr lang="en-US" dirty="0"/>
              <a:t> </a:t>
            </a:r>
          </a:p>
          <a:p>
            <a:r>
              <a:rPr lang="en-US" dirty="0"/>
              <a:t>If UE4 knows that a light will not move, it can </a:t>
            </a:r>
            <a:r>
              <a:rPr lang="en-US" dirty="0" err="1"/>
              <a:t>precalculate</a:t>
            </a:r>
            <a:r>
              <a:rPr lang="en-US" dirty="0"/>
              <a:t> the lighting and shadows for that light and all static Actors in the world that it touches.</a:t>
            </a:r>
          </a:p>
          <a:p>
            <a:r>
              <a:rPr lang="en-US" dirty="0"/>
              <a:t> </a:t>
            </a:r>
          </a:p>
          <a:p>
            <a:r>
              <a:rPr lang="en-US" dirty="0"/>
              <a:t>While storing </a:t>
            </a:r>
            <a:r>
              <a:rPr lang="en-US" dirty="0" err="1"/>
              <a:t>precalculated</a:t>
            </a:r>
            <a:r>
              <a:rPr lang="en-US" dirty="0"/>
              <a:t> lighting is less processor intensive during gameplay, it does require memory usage</a:t>
            </a:r>
            <a:r>
              <a:rPr lang="en-US" dirty="0" smtClean="0"/>
              <a:t>.</a:t>
            </a:r>
            <a:endParaRPr lang="en-US" dirty="0"/>
          </a:p>
          <a:p>
            <a:endParaRPr lang="en-US" dirty="0"/>
          </a:p>
        </p:txBody>
      </p:sp>
      <p:sp>
        <p:nvSpPr>
          <p:cNvPr id="5" name="Rectangle"/>
          <p:cNvSpPr/>
          <p:nvPr/>
        </p:nvSpPr>
        <p:spPr>
          <a:xfrm>
            <a:off x="1508760" y="2377440"/>
            <a:ext cx="3547872" cy="63683"/>
          </a:xfrm>
          <a:prstGeom prst="rect">
            <a:avLst/>
          </a:prstGeom>
          <a:solidFill>
            <a:srgbClr val="FFD966"/>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075948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Building Lighting</a:t>
            </a:r>
            <a:endParaRPr lang="en-US" dirty="0"/>
          </a:p>
        </p:txBody>
      </p:sp>
      <p:sp>
        <p:nvSpPr>
          <p:cNvPr id="3" name="Text Placeholder 2"/>
          <p:cNvSpPr>
            <a:spLocks noGrp="1"/>
          </p:cNvSpPr>
          <p:nvPr>
            <p:ph type="body" sz="quarter" idx="12"/>
          </p:nvPr>
        </p:nvSpPr>
        <p:spPr>
          <a:xfrm>
            <a:off x="1435608" y="2560320"/>
            <a:ext cx="3504135" cy="4498041"/>
          </a:xfrm>
        </p:spPr>
        <p:txBody>
          <a:bodyPr/>
          <a:lstStyle/>
          <a:p>
            <a:r>
              <a:rPr lang="en-US" dirty="0"/>
              <a:t>Every time you move a light that is set to cast static shadows or a Static Mesh Actor with a Mobility setting of Static, the Editor reminds you to build lighting. The more lights and objects you have, the longer it takes to rebuild the lighting</a:t>
            </a:r>
            <a:r>
              <a:rPr lang="en-US" dirty="0" smtClean="0"/>
              <a:t>.</a:t>
            </a:r>
          </a:p>
          <a:p>
            <a:endParaRPr lang="en-US" dirty="0" smtClean="0"/>
          </a:p>
          <a:p>
            <a:pPr marL="171450" indent="-171450">
              <a:buFont typeface="Arial" panose="020B0604020202020204" pitchFamily="34" charset="0"/>
              <a:buChar char="•"/>
            </a:pPr>
            <a:endParaRPr lang="en-US" dirty="0"/>
          </a:p>
          <a:p>
            <a:r>
              <a:rPr lang="en-US" b="1" i="1" dirty="0"/>
              <a:t>Note</a:t>
            </a:r>
            <a:r>
              <a:rPr lang="en-US" i="1" dirty="0"/>
              <a:t>: When working with light, it is best to follow an iterative process and build lighting only when significant changes have been made. You can preview and playtest the Level without rebuilding the lighting, but the lighting won’t be correct until you </a:t>
            </a:r>
            <a:r>
              <a:rPr lang="en-US" i="1" dirty="0" smtClean="0"/>
              <a:t>rebuild it.</a:t>
            </a:r>
            <a:endParaRPr lang="en-US" i="1" dirty="0"/>
          </a:p>
          <a:p>
            <a:endParaRPr lang="en-US" dirty="0" smtClean="0"/>
          </a:p>
        </p:txBody>
      </p:sp>
      <p:sp>
        <p:nvSpPr>
          <p:cNvPr id="4" name="Rectangle"/>
          <p:cNvSpPr/>
          <p:nvPr/>
        </p:nvSpPr>
        <p:spPr>
          <a:xfrm>
            <a:off x="1508760" y="2377440"/>
            <a:ext cx="3547872" cy="63683"/>
          </a:xfrm>
          <a:prstGeom prst="rect">
            <a:avLst/>
          </a:prstGeom>
          <a:solidFill>
            <a:srgbClr val="FFD966"/>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624199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Adjusting Lightmap Resolution</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You can override the </a:t>
            </a:r>
            <a:r>
              <a:rPr lang="en-US" dirty="0" err="1"/>
              <a:t>Lightmap</a:t>
            </a:r>
            <a:r>
              <a:rPr lang="en-US" dirty="0"/>
              <a:t> resolution quality on a per-Actor basis in your Level as needed, or you can change the </a:t>
            </a:r>
            <a:r>
              <a:rPr lang="en-US" dirty="0" smtClean="0"/>
              <a:t>default </a:t>
            </a:r>
            <a:r>
              <a:rPr lang="en-US" dirty="0" err="1"/>
              <a:t>Lightmap</a:t>
            </a:r>
            <a:r>
              <a:rPr lang="en-US" dirty="0"/>
              <a:t> resolution on the Static Mesh asset in the Static Mesh Editor.</a:t>
            </a:r>
          </a:p>
          <a:p>
            <a:r>
              <a:rPr lang="en-US" dirty="0"/>
              <a:t> </a:t>
            </a:r>
          </a:p>
          <a:p>
            <a:r>
              <a:rPr lang="en-US" dirty="0"/>
              <a:t>Increasing the resolution will have an effect on lighting build times</a:t>
            </a:r>
            <a:r>
              <a:rPr lang="en-US" dirty="0" smtClean="0"/>
              <a:t>.</a:t>
            </a:r>
            <a:endParaRPr lang="en-US" dirty="0"/>
          </a:p>
          <a:p>
            <a:pPr marL="228600" indent="-228600"/>
            <a:endParaRPr lang="en-US" dirty="0"/>
          </a:p>
        </p:txBody>
      </p:sp>
      <p:pic>
        <p:nvPicPr>
          <p:cNvPr id="5" name="Content Placeholder 4">
            <a:extLst>
              <a:ext uri="{FF2B5EF4-FFF2-40B4-BE49-F238E27FC236}">
                <a16:creationId xmlns="" xmlns:a16="http://schemas.microsoft.com/office/drawing/2014/main" id="{AB7CD20E-5C62-4119-9513-35EF64688BFA}"/>
              </a:ext>
            </a:extLst>
          </p:cNvPr>
          <p:cNvPicPr>
            <a:picLocks noGrp="1" noChangeAspect="1"/>
          </p:cNvPicPr>
          <p:nvPr>
            <p:ph idx="1"/>
          </p:nvPr>
        </p:nvPicPr>
        <p:blipFill>
          <a:blip r:embed="rId2"/>
          <a:stretch>
            <a:fillRect/>
          </a:stretch>
        </p:blipFill>
        <p:spPr>
          <a:xfrm>
            <a:off x="6064250" y="1820044"/>
            <a:ext cx="6127750" cy="3217912"/>
          </a:xfrm>
          <a:prstGeom prst="rect">
            <a:avLst/>
          </a:prstGeom>
        </p:spPr>
      </p:pic>
      <p:sp>
        <p:nvSpPr>
          <p:cNvPr id="6"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368908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Swarm Agent	</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Swarm Agent</a:t>
            </a:r>
            <a:r>
              <a:rPr lang="en-US" b="1" dirty="0"/>
              <a:t> </a:t>
            </a:r>
            <a:r>
              <a:rPr lang="en-US" dirty="0"/>
              <a:t>manages communication between the Editor and </a:t>
            </a:r>
            <a:r>
              <a:rPr lang="en-US" dirty="0" err="1"/>
              <a:t>Lightmass</a:t>
            </a:r>
            <a:r>
              <a:rPr lang="en-US" dirty="0"/>
              <a:t>. When you build lighting, Swarm Agent keeps track of and displays the build progress</a:t>
            </a:r>
            <a:r>
              <a:rPr lang="en-US" dirty="0" smtClean="0"/>
              <a:t>.</a:t>
            </a:r>
          </a:p>
          <a:p>
            <a:r>
              <a:rPr lang="en-US" dirty="0" smtClean="0"/>
              <a:t> </a:t>
            </a:r>
          </a:p>
          <a:p>
            <a:pPr marL="171450" indent="-171450">
              <a:buFont typeface="Arial" panose="020B0604020202020204" pitchFamily="34" charset="0"/>
              <a:buChar char="•"/>
            </a:pPr>
            <a:endParaRPr lang="en-US" dirty="0"/>
          </a:p>
          <a:p>
            <a:r>
              <a:rPr lang="en-US" b="1" i="1" dirty="0"/>
              <a:t>Note</a:t>
            </a:r>
            <a:r>
              <a:rPr lang="en-US" i="1" dirty="0"/>
              <a:t>: As the complexity of a Level increases, so does the amount of time it takes to calculate and build lighting</a:t>
            </a:r>
            <a:r>
              <a:rPr lang="en-US" i="1" dirty="0" smtClean="0"/>
              <a:t>.</a:t>
            </a:r>
            <a:endParaRPr lang="en-US" i="1" dirty="0"/>
          </a:p>
          <a:p>
            <a:endParaRPr lang="en-US" dirty="0"/>
          </a:p>
        </p:txBody>
      </p:sp>
      <p:pic>
        <p:nvPicPr>
          <p:cNvPr id="7" name="Content Placeholder 6">
            <a:extLst>
              <a:ext uri="{FF2B5EF4-FFF2-40B4-BE49-F238E27FC236}">
                <a16:creationId xmlns="" xmlns:a16="http://schemas.microsoft.com/office/drawing/2014/main" id="{E69C189D-6B44-41AD-99EC-78F2E2DBC556}"/>
              </a:ext>
            </a:extLst>
          </p:cNvPr>
          <p:cNvPicPr>
            <a:picLocks noGrp="1" noChangeAspect="1"/>
          </p:cNvPicPr>
          <p:nvPr>
            <p:ph idx="1"/>
          </p:nvPr>
        </p:nvPicPr>
        <p:blipFill>
          <a:blip r:embed="rId2"/>
          <a:stretch>
            <a:fillRect/>
          </a:stretch>
        </p:blipFill>
        <p:spPr>
          <a:xfrm>
            <a:off x="6064250" y="1789795"/>
            <a:ext cx="6127750" cy="3278410"/>
          </a:xfrm>
          <a:prstGeom prst="rect">
            <a:avLst/>
          </a:prstGeom>
        </p:spPr>
      </p:pic>
      <p:sp>
        <p:nvSpPr>
          <p:cNvPr id="5"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487849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Swarm Agent	</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Swarm Agent can also be set up to communicate with remote machines on a network and utilize their processing power to reduce the amount of computing time</a:t>
            </a:r>
            <a:r>
              <a:rPr lang="en-US" dirty="0" smtClean="0"/>
              <a:t>. </a:t>
            </a:r>
            <a:endParaRPr lang="en-US" dirty="0"/>
          </a:p>
        </p:txBody>
      </p:sp>
      <p:pic>
        <p:nvPicPr>
          <p:cNvPr id="7" name="Content Placeholder 6">
            <a:extLst>
              <a:ext uri="{FF2B5EF4-FFF2-40B4-BE49-F238E27FC236}">
                <a16:creationId xmlns="" xmlns:a16="http://schemas.microsoft.com/office/drawing/2014/main" id="{E69C189D-6B44-41AD-99EC-78F2E2DBC556}"/>
              </a:ext>
            </a:extLst>
          </p:cNvPr>
          <p:cNvPicPr>
            <a:picLocks noGrp="1" noChangeAspect="1"/>
          </p:cNvPicPr>
          <p:nvPr>
            <p:ph idx="1"/>
          </p:nvPr>
        </p:nvPicPr>
        <p:blipFill>
          <a:blip r:embed="rId2"/>
          <a:stretch>
            <a:fillRect/>
          </a:stretch>
        </p:blipFill>
        <p:spPr>
          <a:xfrm>
            <a:off x="6064250" y="1789795"/>
            <a:ext cx="6127750" cy="3278410"/>
          </a:xfrm>
          <a:prstGeom prst="rect">
            <a:avLst/>
          </a:prstGeom>
        </p:spPr>
      </p:pic>
      <p:sp>
        <p:nvSpPr>
          <p:cNvPr id="5"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147241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41248" y="2383269"/>
            <a:ext cx="4719092" cy="4474731"/>
          </a:xfrm>
        </p:spPr>
        <p:txBody>
          <a:bodyPr>
            <a:normAutofit/>
          </a:bodyPr>
          <a:lstStyle/>
          <a:p>
            <a:pPr>
              <a:lnSpc>
                <a:spcPct val="100000"/>
              </a:lnSpc>
              <a:spcBef>
                <a:spcPts val="300"/>
              </a:spcBef>
              <a:spcAft>
                <a:spcPts val="600"/>
              </a:spcAft>
            </a:pPr>
            <a:r>
              <a:rPr lang="en-US" sz="1400" dirty="0"/>
              <a:t>The goals of this lecture are </a:t>
            </a:r>
            <a:r>
              <a:rPr lang="en-US" sz="1400" dirty="0" smtClean="0"/>
              <a:t>to</a:t>
            </a:r>
            <a:endParaRPr lang="en-US" sz="1400" dirty="0"/>
          </a:p>
          <a:p>
            <a:pPr marL="228600" indent="-228600">
              <a:lnSpc>
                <a:spcPct val="100000"/>
              </a:lnSpc>
              <a:spcBef>
                <a:spcPts val="300"/>
              </a:spcBef>
              <a:spcAft>
                <a:spcPts val="300"/>
              </a:spcAft>
              <a:buFont typeface="Arial" panose="020B0604020202020204" pitchFamily="34" charset="0"/>
              <a:buChar char="•"/>
            </a:pPr>
            <a:r>
              <a:rPr lang="en-US" dirty="0" smtClean="0"/>
              <a:t>Become acquainted with </a:t>
            </a:r>
            <a:r>
              <a:rPr lang="en-US" dirty="0"/>
              <a:t>lighting </a:t>
            </a:r>
            <a:r>
              <a:rPr lang="en-US" sz="1400" dirty="0" smtClean="0"/>
              <a:t>terminology</a:t>
            </a:r>
            <a:endParaRPr lang="en-US" sz="1400" dirty="0"/>
          </a:p>
          <a:p>
            <a:pPr marL="228600" indent="-228600">
              <a:lnSpc>
                <a:spcPct val="100000"/>
              </a:lnSpc>
              <a:spcBef>
                <a:spcPts val="300"/>
              </a:spcBef>
              <a:spcAft>
                <a:spcPts val="300"/>
              </a:spcAft>
              <a:buFont typeface="Arial" panose="020B0604020202020204" pitchFamily="34" charset="0"/>
              <a:buChar char="•"/>
            </a:pPr>
            <a:r>
              <a:rPr lang="en-US" dirty="0"/>
              <a:t>Learn to use different types of </a:t>
            </a:r>
            <a:r>
              <a:rPr lang="en-US" sz="1400" dirty="0" smtClean="0"/>
              <a:t>lights</a:t>
            </a:r>
            <a:endParaRPr lang="en-US" sz="1400" dirty="0"/>
          </a:p>
          <a:p>
            <a:pPr marL="228600" indent="-228600">
              <a:lnSpc>
                <a:spcPct val="100000"/>
              </a:lnSpc>
              <a:spcBef>
                <a:spcPts val="300"/>
              </a:spcBef>
              <a:spcAft>
                <a:spcPts val="300"/>
              </a:spcAft>
              <a:buFont typeface="Arial" panose="020B0604020202020204" pitchFamily="34" charset="0"/>
              <a:buChar char="•"/>
            </a:pPr>
            <a:r>
              <a:rPr lang="en-US" dirty="0"/>
              <a:t>Learn how to apply light </a:t>
            </a:r>
            <a:r>
              <a:rPr lang="en-US" sz="1400" dirty="0" smtClean="0"/>
              <a:t>properties</a:t>
            </a:r>
            <a:endParaRPr lang="en-US" sz="1400" dirty="0"/>
          </a:p>
          <a:p>
            <a:pPr marL="228600" indent="-228600">
              <a:lnSpc>
                <a:spcPct val="100000"/>
              </a:lnSpc>
              <a:spcBef>
                <a:spcPts val="300"/>
              </a:spcBef>
              <a:spcAft>
                <a:spcPts val="300"/>
              </a:spcAft>
              <a:buFont typeface="Arial" panose="020B0604020202020204" pitchFamily="34" charset="0"/>
              <a:buChar char="•"/>
            </a:pPr>
            <a:r>
              <a:rPr lang="en-US" dirty="0"/>
              <a:t>Learn how to build </a:t>
            </a:r>
            <a:r>
              <a:rPr lang="en-US" sz="1400" dirty="0" smtClean="0"/>
              <a:t>lighting</a:t>
            </a:r>
            <a:endParaRPr lang="en-US" sz="1400" dirty="0"/>
          </a:p>
          <a:p>
            <a:pPr marL="228600" indent="-228600">
              <a:lnSpc>
                <a:spcPct val="100000"/>
              </a:lnSpc>
              <a:spcBef>
                <a:spcPts val="300"/>
              </a:spcBef>
              <a:spcAft>
                <a:spcPts val="300"/>
              </a:spcAft>
              <a:buFont typeface="Arial" panose="020B0604020202020204" pitchFamily="34" charset="0"/>
              <a:buChar char="•"/>
            </a:pPr>
            <a:r>
              <a:rPr lang="en-US" dirty="0"/>
              <a:t>Learn to use Mobility </a:t>
            </a:r>
            <a:r>
              <a:rPr lang="en-US" sz="1400" dirty="0" smtClean="0"/>
              <a:t>settings</a:t>
            </a:r>
            <a:endParaRPr lang="en-US" sz="1400" dirty="0"/>
          </a:p>
          <a:p>
            <a:endParaRPr lang="en-US" sz="1400" dirty="0"/>
          </a:p>
          <a:p>
            <a:endParaRPr lang="en-US" sz="1400" dirty="0"/>
          </a:p>
        </p:txBody>
      </p:sp>
      <p:sp>
        <p:nvSpPr>
          <p:cNvPr id="4" name="Text Placeholder 3"/>
          <p:cNvSpPr>
            <a:spLocks noGrp="1"/>
          </p:cNvSpPr>
          <p:nvPr>
            <p:ph type="body" sz="quarter" idx="11"/>
          </p:nvPr>
        </p:nvSpPr>
        <p:spPr>
          <a:xfrm>
            <a:off x="6675120" y="2383269"/>
            <a:ext cx="4719092" cy="4474731"/>
          </a:xfrm>
        </p:spPr>
        <p:txBody>
          <a:bodyPr/>
          <a:lstStyle/>
          <a:p>
            <a:pPr>
              <a:lnSpc>
                <a:spcPct val="100000"/>
              </a:lnSpc>
              <a:spcBef>
                <a:spcPts val="600"/>
              </a:spcBef>
              <a:spcAft>
                <a:spcPts val="300"/>
              </a:spcAft>
            </a:pPr>
            <a:r>
              <a:rPr lang="en-US" dirty="0"/>
              <a:t>By the end of this </a:t>
            </a:r>
            <a:r>
              <a:rPr lang="en-US" dirty="0" smtClean="0"/>
              <a:t>lecture </a:t>
            </a:r>
            <a:r>
              <a:rPr lang="en-US" dirty="0"/>
              <a:t>you will be able </a:t>
            </a:r>
            <a:r>
              <a:rPr lang="en-US" dirty="0" smtClean="0"/>
              <a:t>to</a:t>
            </a:r>
            <a:endParaRPr lang="en-US" dirty="0"/>
          </a:p>
          <a:p>
            <a:pPr marL="228600" indent="-228600">
              <a:lnSpc>
                <a:spcPct val="100000"/>
              </a:lnSpc>
              <a:spcBef>
                <a:spcPts val="300"/>
              </a:spcBef>
              <a:spcAft>
                <a:spcPts val="300"/>
              </a:spcAft>
              <a:buFont typeface="Arial" panose="020B0604020202020204" pitchFamily="34" charset="0"/>
              <a:buChar char="•"/>
            </a:pPr>
            <a:r>
              <a:rPr lang="en-US" dirty="0"/>
              <a:t>Use different types of lights</a:t>
            </a:r>
          </a:p>
          <a:p>
            <a:pPr marL="228600" indent="-228600">
              <a:lnSpc>
                <a:spcPct val="100000"/>
              </a:lnSpc>
              <a:spcBef>
                <a:spcPts val="300"/>
              </a:spcBef>
              <a:spcAft>
                <a:spcPts val="300"/>
              </a:spcAft>
              <a:buFont typeface="Arial" panose="020B0604020202020204" pitchFamily="34" charset="0"/>
              <a:buChar char="•"/>
            </a:pPr>
            <a:r>
              <a:rPr lang="en-US" dirty="0"/>
              <a:t>Apply light properties</a:t>
            </a:r>
          </a:p>
          <a:p>
            <a:pPr marL="228600" indent="-228600">
              <a:lnSpc>
                <a:spcPct val="100000"/>
              </a:lnSpc>
              <a:spcBef>
                <a:spcPts val="300"/>
              </a:spcBef>
              <a:spcAft>
                <a:spcPts val="300"/>
              </a:spcAft>
              <a:buFont typeface="Arial" panose="020B0604020202020204" pitchFamily="34" charset="0"/>
              <a:buChar char="•"/>
            </a:pPr>
            <a:r>
              <a:rPr lang="en-US" dirty="0"/>
              <a:t>Build lighting for your project</a:t>
            </a:r>
          </a:p>
          <a:p>
            <a:pPr marL="228600" indent="-228600">
              <a:lnSpc>
                <a:spcPct val="100000"/>
              </a:lnSpc>
              <a:spcBef>
                <a:spcPts val="300"/>
              </a:spcBef>
              <a:spcAft>
                <a:spcPts val="300"/>
              </a:spcAft>
              <a:buFont typeface="Arial" panose="020B0604020202020204" pitchFamily="34" charset="0"/>
              <a:buChar char="•"/>
            </a:pPr>
            <a:r>
              <a:rPr lang="en-US" dirty="0"/>
              <a:t>Use Mobility settings</a:t>
            </a:r>
          </a:p>
          <a:p>
            <a:pPr marL="228600" indent="-228600">
              <a:lnSpc>
                <a:spcPct val="100000"/>
              </a:lnSpc>
              <a:buFont typeface="Arial" panose="020B0604020202020204" pitchFamily="34" charset="0"/>
              <a:buChar char="•"/>
            </a:pPr>
            <a:endParaRPr lang="en-US" dirty="0"/>
          </a:p>
          <a:p>
            <a:pPr marL="228600" indent="-228600"/>
            <a:endParaRPr lang="en-US" dirty="0"/>
          </a:p>
        </p:txBody>
      </p:sp>
      <p:sp>
        <p:nvSpPr>
          <p:cNvPr id="5" name="The Picture slide"/>
          <p:cNvSpPr txBox="1"/>
          <p:nvPr/>
        </p:nvSpPr>
        <p:spPr>
          <a:xfrm>
            <a:off x="877824" y="1829163"/>
            <a:ext cx="763029"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r>
              <a:rPr lang="en-US" sz="2000" kern="1200" dirty="0">
                <a:solidFill>
                  <a:srgbClr val="000000">
                    <a:lumMod val="50000"/>
                    <a:lumOff val="50000"/>
                  </a:srgbClr>
                </a:solidFill>
              </a:rPr>
              <a:t>Goals</a:t>
            </a:r>
            <a:endParaRPr sz="2000" kern="1200" dirty="0">
              <a:solidFill>
                <a:srgbClr val="000000">
                  <a:lumMod val="50000"/>
                  <a:lumOff val="50000"/>
                </a:srgbClr>
              </a:solidFill>
            </a:endParaRPr>
          </a:p>
        </p:txBody>
      </p:sp>
      <p:sp>
        <p:nvSpPr>
          <p:cNvPr id="6" name="Rectangle"/>
          <p:cNvSpPr/>
          <p:nvPr/>
        </p:nvSpPr>
        <p:spPr>
          <a:xfrm>
            <a:off x="876054" y="2221992"/>
            <a:ext cx="471909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sp>
        <p:nvSpPr>
          <p:cNvPr id="7" name="The Picture slide"/>
          <p:cNvSpPr txBox="1"/>
          <p:nvPr/>
        </p:nvSpPr>
        <p:spPr>
          <a:xfrm>
            <a:off x="6727413" y="1829163"/>
            <a:ext cx="1304844"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r>
              <a:rPr lang="en-US" sz="2000" kern="1200" dirty="0">
                <a:solidFill>
                  <a:srgbClr val="000000">
                    <a:lumMod val="50000"/>
                    <a:lumOff val="50000"/>
                  </a:srgbClr>
                </a:solidFill>
              </a:rPr>
              <a:t>Outcomes</a:t>
            </a:r>
            <a:endParaRPr sz="2000" kern="1200" dirty="0">
              <a:solidFill>
                <a:srgbClr val="000000">
                  <a:lumMod val="50000"/>
                  <a:lumOff val="50000"/>
                </a:srgbClr>
              </a:solidFill>
            </a:endParaRPr>
          </a:p>
        </p:txBody>
      </p:sp>
      <p:sp>
        <p:nvSpPr>
          <p:cNvPr id="8" name="Rectangle"/>
          <p:cNvSpPr/>
          <p:nvPr/>
        </p:nvSpPr>
        <p:spPr>
          <a:xfrm>
            <a:off x="6727412" y="2224269"/>
            <a:ext cx="471909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sp>
        <p:nvSpPr>
          <p:cNvPr id="10" name="The Picture slide"/>
          <p:cNvSpPr txBox="1"/>
          <p:nvPr/>
        </p:nvSpPr>
        <p:spPr>
          <a:xfrm>
            <a:off x="876054" y="593847"/>
            <a:ext cx="5522976" cy="4360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r>
              <a:rPr lang="en-US" sz="2500" kern="1200" cap="all" dirty="0"/>
              <a:t>Lecture Goals and </a:t>
            </a:r>
            <a:r>
              <a:rPr lang="en-US" sz="2500" kern="1200" cap="all" dirty="0" smtClean="0"/>
              <a:t>Outcomes</a:t>
            </a:r>
            <a:endParaRPr sz="2500" kern="1200" cap="all" dirty="0"/>
          </a:p>
        </p:txBody>
      </p:sp>
    </p:spTree>
    <p:extLst>
      <p:ext uri="{BB962C8B-B14F-4D97-AF65-F5344CB8AC3E}">
        <p14:creationId xmlns:p14="http://schemas.microsoft.com/office/powerpoint/2010/main" val="285680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Basic Concepts</a:t>
            </a:r>
            <a:endParaRPr lang="en-US" dirty="0"/>
          </a:p>
        </p:txBody>
      </p:sp>
      <p:sp>
        <p:nvSpPr>
          <p:cNvPr id="3" name="Title 2"/>
          <p:cNvSpPr>
            <a:spLocks noGrp="1"/>
          </p:cNvSpPr>
          <p:nvPr>
            <p:ph type="title"/>
          </p:nvPr>
        </p:nvSpPr>
        <p:spPr/>
        <p:txBody>
          <a:bodyPr/>
          <a:lstStyle/>
          <a:p>
            <a:r>
              <a:rPr lang="en-US" dirty="0" smtClean="0"/>
              <a:t>Lighting Terminology</a:t>
            </a:r>
            <a:endParaRPr lang="en-US" dirty="0"/>
          </a:p>
        </p:txBody>
      </p:sp>
    </p:spTree>
    <p:extLst>
      <p:ext uri="{BB962C8B-B14F-4D97-AF65-F5344CB8AC3E}">
        <p14:creationId xmlns:p14="http://schemas.microsoft.com/office/powerpoint/2010/main" val="1032913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Lighting and Rendering:</a:t>
            </a:r>
            <a:br>
              <a:rPr lang="en-US" dirty="0" smtClean="0"/>
            </a:br>
            <a:r>
              <a:rPr lang="en-US" dirty="0" smtClean="0"/>
              <a:t>Lighting Terminology</a:t>
            </a:r>
            <a:endParaRPr lang="en-US" dirty="0"/>
          </a:p>
        </p:txBody>
      </p:sp>
      <p:sp>
        <p:nvSpPr>
          <p:cNvPr id="3" name="Text Placeholder 2"/>
          <p:cNvSpPr>
            <a:spLocks noGrp="1"/>
          </p:cNvSpPr>
          <p:nvPr>
            <p:ph type="body" sz="quarter" idx="12"/>
          </p:nvPr>
        </p:nvSpPr>
        <p:spPr/>
        <p:txBody>
          <a:bodyPr/>
          <a:lstStyle/>
          <a:p>
            <a:pPr marL="228600" indent="-228600">
              <a:spcAft>
                <a:spcPts val="600"/>
              </a:spcAft>
              <a:buFont typeface="Arial" panose="020B0604020202020204" pitchFamily="34" charset="0"/>
              <a:buChar char="•"/>
            </a:pPr>
            <a:r>
              <a:rPr lang="en-US" b="1" dirty="0"/>
              <a:t>Direct lighting </a:t>
            </a:r>
            <a:r>
              <a:rPr lang="en-US" dirty="0"/>
              <a:t>refers to light that falls on the surface of an Actor, without any interference from other Actors. The light travels directly from the light source to the surface of the mesh. So the Static Mesh Actor receives the full color spectrum of the light</a:t>
            </a:r>
            <a:r>
              <a:rPr lang="en-US" dirty="0" smtClean="0"/>
              <a:t>.</a:t>
            </a:r>
            <a:endParaRPr lang="en-US" dirty="0"/>
          </a:p>
          <a:p>
            <a:pPr marL="228600" indent="-228600">
              <a:spcAft>
                <a:spcPts val="600"/>
              </a:spcAft>
              <a:buFont typeface="Arial" panose="020B0604020202020204" pitchFamily="34" charset="0"/>
              <a:buChar char="•"/>
            </a:pPr>
            <a:r>
              <a:rPr lang="en-US" b="1" dirty="0"/>
              <a:t>Indirect</a:t>
            </a:r>
            <a:r>
              <a:rPr lang="en-US" dirty="0"/>
              <a:t> or </a:t>
            </a:r>
            <a:r>
              <a:rPr lang="en-US" b="1" dirty="0"/>
              <a:t>bounced lighting </a:t>
            </a:r>
            <a:r>
              <a:rPr lang="en-US" dirty="0"/>
              <a:t>refers to light that has been reflected off the surface of another Actor in the scene. Because light waves are absorbed or reflected based on the surface properties and colors of a mesh, the reflected light takes on some of the color information and also passes it on to the next surface in its path. Indirect lighting affects the overall scene light intensity</a:t>
            </a:r>
            <a:r>
              <a:rPr lang="en-US" dirty="0" smtClean="0"/>
              <a:t>.</a:t>
            </a:r>
            <a:endParaRPr lang="en-US" dirty="0"/>
          </a:p>
          <a:p>
            <a:pPr marL="228600" indent="-228600">
              <a:spcAft>
                <a:spcPts val="600"/>
              </a:spcAft>
              <a:buFont typeface="Arial" panose="020B0604020202020204" pitchFamily="34" charset="0"/>
              <a:buChar char="•"/>
            </a:pPr>
            <a:r>
              <a:rPr lang="en-US" b="1" dirty="0"/>
              <a:t>Shadows</a:t>
            </a:r>
            <a:r>
              <a:rPr lang="en-US" dirty="0"/>
              <a:t> are created when the engine takes a snapshot of the silhouette of a mesh from the light’s point of view and then projects that image onto the surface of other Actors on the inverse side of the lit mesh Actor. Both Static Mesh Actors and Light Actors have shadow properties that can be selected</a:t>
            </a:r>
            <a:r>
              <a:rPr lang="en-US" dirty="0" smtClean="0"/>
              <a:t>.</a:t>
            </a:r>
            <a:endParaRPr lang="en-US" dirty="0"/>
          </a:p>
          <a:p>
            <a:pPr marL="228600" indent="-228600"/>
            <a:endParaRPr lang="en-US" dirty="0"/>
          </a:p>
        </p:txBody>
      </p:sp>
    </p:spTree>
    <p:extLst>
      <p:ext uri="{BB962C8B-B14F-4D97-AF65-F5344CB8AC3E}">
        <p14:creationId xmlns:p14="http://schemas.microsoft.com/office/powerpoint/2010/main" val="270433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Lighting and Rendering:</a:t>
            </a:r>
            <a:br>
              <a:rPr lang="en-US" dirty="0" smtClean="0"/>
            </a:br>
            <a:r>
              <a:rPr lang="en-US" dirty="0" smtClean="0"/>
              <a:t>Lighting Terminology</a:t>
            </a:r>
            <a:endParaRPr lang="en-US" dirty="0"/>
          </a:p>
        </p:txBody>
      </p:sp>
      <p:sp>
        <p:nvSpPr>
          <p:cNvPr id="3" name="Text Placeholder 2"/>
          <p:cNvSpPr>
            <a:spLocks noGrp="1"/>
          </p:cNvSpPr>
          <p:nvPr>
            <p:ph type="body" sz="quarter" idx="12"/>
          </p:nvPr>
        </p:nvSpPr>
        <p:spPr/>
        <p:txBody>
          <a:bodyPr/>
          <a:lstStyle/>
          <a:p>
            <a:pPr marL="228600" indent="-228600">
              <a:spcAft>
                <a:spcPts val="600"/>
              </a:spcAft>
              <a:buFont typeface="Arial" panose="020B0604020202020204" pitchFamily="34" charset="0"/>
              <a:buChar char="•"/>
            </a:pPr>
            <a:r>
              <a:rPr lang="en-US" b="1" dirty="0"/>
              <a:t>Static lighting</a:t>
            </a:r>
            <a:r>
              <a:rPr lang="en-US" dirty="0"/>
              <a:t> refers to lighting for objects and lights that do not move. For things that don’t move, lighting and shadows have to be calculated only once (during build), which results in better performance and high quality</a:t>
            </a:r>
            <a:r>
              <a:rPr lang="en-US" dirty="0" smtClean="0"/>
              <a:t>.</a:t>
            </a:r>
            <a:endParaRPr lang="en-US" dirty="0"/>
          </a:p>
          <a:p>
            <a:pPr marL="228600" indent="-228600">
              <a:spcAft>
                <a:spcPts val="600"/>
              </a:spcAft>
              <a:buFont typeface="Arial" panose="020B0604020202020204" pitchFamily="34" charset="0"/>
              <a:buChar char="•"/>
            </a:pPr>
            <a:r>
              <a:rPr lang="en-US" b="1" dirty="0"/>
              <a:t>Dynamic </a:t>
            </a:r>
            <a:r>
              <a:rPr lang="en-US" b="1" dirty="0" smtClean="0"/>
              <a:t>(movable</a:t>
            </a:r>
            <a:r>
              <a:rPr lang="en-US" b="1" dirty="0"/>
              <a:t>) lighting</a:t>
            </a:r>
            <a:r>
              <a:rPr lang="en-US" dirty="0"/>
              <a:t> refers to lights and objects that may move at runtime. Because this type of lighting is calculated every frame during runtime, it is often slower and lower quality than static lighting</a:t>
            </a:r>
            <a:r>
              <a:rPr lang="en-US" dirty="0" smtClean="0"/>
              <a:t>.</a:t>
            </a:r>
            <a:endParaRPr lang="en-US" dirty="0"/>
          </a:p>
          <a:p>
            <a:pPr marL="228600" indent="-228600">
              <a:spcAft>
                <a:spcPts val="600"/>
              </a:spcAft>
              <a:buFont typeface="Arial" panose="020B0604020202020204" pitchFamily="34" charset="0"/>
              <a:buChar char="•"/>
            </a:pPr>
            <a:r>
              <a:rPr lang="en-US" b="1" dirty="0"/>
              <a:t>Light attenuation</a:t>
            </a:r>
            <a:r>
              <a:rPr lang="en-US" dirty="0"/>
              <a:t> is the reduction of light </a:t>
            </a:r>
            <a:r>
              <a:rPr lang="en-US" dirty="0" smtClean="0"/>
              <a:t>intensity based </a:t>
            </a:r>
            <a:r>
              <a:rPr lang="en-US" dirty="0"/>
              <a:t>on distance</a:t>
            </a:r>
            <a:r>
              <a:rPr lang="en-US" dirty="0" smtClean="0"/>
              <a:t>.</a:t>
            </a:r>
            <a:endParaRPr lang="en-US" dirty="0"/>
          </a:p>
        </p:txBody>
      </p:sp>
    </p:spTree>
    <p:extLst>
      <p:ext uri="{BB962C8B-B14F-4D97-AF65-F5344CB8AC3E}">
        <p14:creationId xmlns:p14="http://schemas.microsoft.com/office/powerpoint/2010/main" val="55324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Basic Concepts</a:t>
            </a:r>
            <a:endParaRPr lang="en-US" dirty="0"/>
          </a:p>
        </p:txBody>
      </p:sp>
      <p:sp>
        <p:nvSpPr>
          <p:cNvPr id="3" name="Title 2"/>
          <p:cNvSpPr>
            <a:spLocks noGrp="1"/>
          </p:cNvSpPr>
          <p:nvPr>
            <p:ph type="title"/>
          </p:nvPr>
        </p:nvSpPr>
        <p:spPr/>
        <p:txBody>
          <a:bodyPr/>
          <a:lstStyle/>
          <a:p>
            <a:r>
              <a:rPr lang="en-US" dirty="0" smtClean="0"/>
              <a:t>Light Types</a:t>
            </a:r>
            <a:endParaRPr lang="en-US" dirty="0"/>
          </a:p>
        </p:txBody>
      </p:sp>
    </p:spTree>
    <p:extLst>
      <p:ext uri="{BB962C8B-B14F-4D97-AF65-F5344CB8AC3E}">
        <p14:creationId xmlns:p14="http://schemas.microsoft.com/office/powerpoint/2010/main" val="2353984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Light Types</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There are four basic Light Actors in Unreal </a:t>
            </a:r>
            <a:r>
              <a:rPr lang="en-US" dirty="0" smtClean="0"/>
              <a:t>Engine:</a:t>
            </a:r>
          </a:p>
          <a:p>
            <a:r>
              <a:rPr lang="en-US" dirty="0" smtClean="0"/>
              <a:t> </a:t>
            </a:r>
          </a:p>
          <a:p>
            <a:pPr marL="228600" indent="-228600">
              <a:lnSpc>
                <a:spcPct val="100000"/>
              </a:lnSpc>
              <a:spcAft>
                <a:spcPts val="200"/>
              </a:spcAft>
              <a:buFont typeface="Arial" panose="020B0604020202020204" pitchFamily="34" charset="0"/>
              <a:buChar char="•"/>
            </a:pPr>
            <a:r>
              <a:rPr lang="en-US" dirty="0" smtClean="0"/>
              <a:t>Directional Light </a:t>
            </a:r>
          </a:p>
          <a:p>
            <a:pPr marL="228600" indent="-228600">
              <a:lnSpc>
                <a:spcPct val="100000"/>
              </a:lnSpc>
              <a:spcAft>
                <a:spcPts val="200"/>
              </a:spcAft>
              <a:buFont typeface="Arial" panose="020B0604020202020204" pitchFamily="34" charset="0"/>
              <a:buChar char="•"/>
            </a:pPr>
            <a:r>
              <a:rPr lang="en-US" dirty="0" smtClean="0"/>
              <a:t>Point Light</a:t>
            </a:r>
          </a:p>
          <a:p>
            <a:pPr marL="228600" indent="-228600">
              <a:lnSpc>
                <a:spcPct val="100000"/>
              </a:lnSpc>
              <a:spcAft>
                <a:spcPts val="200"/>
              </a:spcAft>
              <a:buFont typeface="Arial" panose="020B0604020202020204" pitchFamily="34" charset="0"/>
              <a:buChar char="•"/>
            </a:pPr>
            <a:r>
              <a:rPr lang="en-US" dirty="0" smtClean="0"/>
              <a:t>Spot Light</a:t>
            </a:r>
          </a:p>
          <a:p>
            <a:pPr marL="228600" indent="-228600">
              <a:buFont typeface="Arial" panose="020B0604020202020204" pitchFamily="34" charset="0"/>
              <a:buChar char="•"/>
            </a:pPr>
            <a:r>
              <a:rPr lang="en-US" dirty="0" smtClean="0"/>
              <a:t>Sky Light</a:t>
            </a:r>
            <a:endParaRPr lang="en-US" dirty="0"/>
          </a:p>
          <a:p>
            <a:pPr>
              <a:lnSpc>
                <a:spcPct val="100000"/>
              </a:lnSpc>
            </a:pPr>
            <a:endParaRPr lang="en-US" dirty="0" smtClean="0"/>
          </a:p>
          <a:p>
            <a:pPr>
              <a:lnSpc>
                <a:spcPct val="100000"/>
              </a:lnSpc>
            </a:pPr>
            <a:r>
              <a:rPr lang="en-US" dirty="0" smtClean="0"/>
              <a:t>They </a:t>
            </a:r>
            <a:r>
              <a:rPr lang="en-US" dirty="0"/>
              <a:t>all have some similar property settings. However, each Light Actor type also has settings that are unique.</a:t>
            </a:r>
          </a:p>
          <a:p>
            <a:pPr>
              <a:lnSpc>
                <a:spcPct val="100000"/>
              </a:lnSpc>
            </a:pPr>
            <a:endParaRPr lang="en-US" dirty="0"/>
          </a:p>
        </p:txBody>
      </p:sp>
      <p:pic>
        <p:nvPicPr>
          <p:cNvPr id="8" name="Content Placeholder 7">
            <a:extLst>
              <a:ext uri="{FF2B5EF4-FFF2-40B4-BE49-F238E27FC236}">
                <a16:creationId xmlns="" xmlns:a16="http://schemas.microsoft.com/office/drawing/2014/main" id="{580D08E7-6219-4C89-8EDA-45C3030C9126}"/>
              </a:ext>
            </a:extLst>
          </p:cNvPr>
          <p:cNvPicPr>
            <a:picLocks noGrp="1" noChangeAspect="1"/>
          </p:cNvPicPr>
          <p:nvPr>
            <p:ph idx="1"/>
          </p:nvPr>
        </p:nvPicPr>
        <p:blipFill>
          <a:blip r:embed="rId2"/>
          <a:stretch>
            <a:fillRect/>
          </a:stretch>
        </p:blipFill>
        <p:spPr>
          <a:xfrm>
            <a:off x="6667500" y="1174473"/>
            <a:ext cx="4921250" cy="4509054"/>
          </a:xfrm>
          <a:prstGeom prst="rect">
            <a:avLst/>
          </a:prstGeom>
        </p:spPr>
      </p:pic>
      <p:sp>
        <p:nvSpPr>
          <p:cNvPr id="5"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400952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 Light</a:t>
            </a:r>
            <a:endParaRPr lang="en-US" dirty="0"/>
          </a:p>
        </p:txBody>
      </p:sp>
      <p:sp>
        <p:nvSpPr>
          <p:cNvPr id="4" name="Text Placeholder 3"/>
          <p:cNvSpPr>
            <a:spLocks noGrp="1"/>
          </p:cNvSpPr>
          <p:nvPr>
            <p:ph type="body" sz="quarter" idx="10"/>
          </p:nvPr>
        </p:nvSpPr>
        <p:spPr>
          <a:xfrm>
            <a:off x="839788" y="2898648"/>
            <a:ext cx="4663440" cy="4001294"/>
          </a:xfrm>
        </p:spPr>
        <p:txBody>
          <a:bodyPr/>
          <a:lstStyle/>
          <a:p>
            <a:r>
              <a:rPr lang="en-US" dirty="0"/>
              <a:t>A Directional Light simulates light that is being emitted from a source that is infinitely far away</a:t>
            </a:r>
            <a:r>
              <a:rPr lang="en-US" dirty="0" smtClean="0"/>
              <a:t>.</a:t>
            </a:r>
          </a:p>
          <a:p>
            <a:endParaRPr lang="en-US" dirty="0"/>
          </a:p>
          <a:p>
            <a:pPr marL="228600" indent="-228600">
              <a:spcAft>
                <a:spcPts val="600"/>
              </a:spcAft>
              <a:buFont typeface="Arial" panose="020B0604020202020204" pitchFamily="34" charset="0"/>
              <a:buChar char="•"/>
            </a:pPr>
            <a:r>
              <a:rPr lang="en-US" dirty="0"/>
              <a:t>All shadows cast by a Directional Light will be parallel, making this light the ideal choice for simulating sunlight</a:t>
            </a:r>
            <a:r>
              <a:rPr lang="en-US" dirty="0" smtClean="0"/>
              <a:t>.</a:t>
            </a:r>
            <a:endParaRPr lang="en-US" dirty="0"/>
          </a:p>
          <a:p>
            <a:pPr marL="228600" indent="-228600">
              <a:spcAft>
                <a:spcPts val="600"/>
              </a:spcAft>
              <a:buFont typeface="Arial" panose="020B0604020202020204" pitchFamily="34" charset="0"/>
              <a:buChar char="•"/>
            </a:pPr>
            <a:r>
              <a:rPr lang="en-US" dirty="0"/>
              <a:t>When using a Directional Light in your Level, it does not matter where you place it, only the direction it is facing</a:t>
            </a:r>
            <a:r>
              <a:rPr lang="en-US" dirty="0" smtClean="0"/>
              <a:t>.</a:t>
            </a:r>
            <a:endParaRPr lang="en-US" dirty="0"/>
          </a:p>
        </p:txBody>
      </p:sp>
      <p:pic>
        <p:nvPicPr>
          <p:cNvPr id="8" name="Content Placeholder 7">
            <a:extLst>
              <a:ext uri="{FF2B5EF4-FFF2-40B4-BE49-F238E27FC236}">
                <a16:creationId xmlns="" xmlns:a16="http://schemas.microsoft.com/office/drawing/2014/main" id="{580D08E7-6219-4C89-8EDA-45C3030C9126}"/>
              </a:ext>
            </a:extLst>
          </p:cNvPr>
          <p:cNvPicPr>
            <a:picLocks noGrp="1" noChangeAspect="1"/>
          </p:cNvPicPr>
          <p:nvPr>
            <p:ph idx="1"/>
          </p:nvPr>
        </p:nvPicPr>
        <p:blipFill>
          <a:blip r:embed="rId2"/>
          <a:stretch>
            <a:fillRect/>
          </a:stretch>
        </p:blipFill>
        <p:spPr>
          <a:xfrm>
            <a:off x="6064250" y="1395856"/>
            <a:ext cx="6127750" cy="4066288"/>
          </a:xfrm>
          <a:prstGeom prst="rect">
            <a:avLst/>
          </a:prstGeom>
        </p:spPr>
      </p:pic>
      <p:sp>
        <p:nvSpPr>
          <p:cNvPr id="5" name="Rectangle"/>
          <p:cNvSpPr/>
          <p:nvPr/>
        </p:nvSpPr>
        <p:spPr>
          <a:xfrm>
            <a:off x="914400" y="2743200"/>
            <a:ext cx="4663440" cy="64008"/>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640910560"/>
      </p:ext>
    </p:extLst>
  </p:cSld>
  <p:clrMapOvr>
    <a:masterClrMapping/>
  </p:clrMapOvr>
</p:sld>
</file>

<file path=ppt/theme/theme1.xml><?xml version="1.0" encoding="utf-8"?>
<a:theme xmlns:a="http://schemas.openxmlformats.org/drawingml/2006/main" name="EpicTheme B">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picTheme B" id="{B1592A60-0BB4-4F5F-B2B3-B982109DD4A3}" vid="{EAA0D9DE-5F72-489B-9C67-AD1F42627B5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EpicTheme B</Template>
  <TotalTime>3280</TotalTime>
  <Words>1694</Words>
  <Application>Microsoft Office PowerPoint</Application>
  <PresentationFormat>Custom</PresentationFormat>
  <Paragraphs>150</Paragraphs>
  <Slides>29</Slides>
  <Notes>0</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EpicTheme B</vt:lpstr>
      <vt:lpstr>Custom Design</vt:lpstr>
      <vt:lpstr>PowerPoint Presentation</vt:lpstr>
      <vt:lpstr>PowerPoint Presentation</vt:lpstr>
      <vt:lpstr>PowerPoint Presentation</vt:lpstr>
      <vt:lpstr>Lighting Terminology</vt:lpstr>
      <vt:lpstr>PowerPoint Presentation</vt:lpstr>
      <vt:lpstr>PowerPoint Presentation</vt:lpstr>
      <vt:lpstr>Light Types</vt:lpstr>
      <vt:lpstr>Common Light Types</vt:lpstr>
      <vt:lpstr>directional Light</vt:lpstr>
      <vt:lpstr>Point Light</vt:lpstr>
      <vt:lpstr>Spot Light</vt:lpstr>
      <vt:lpstr>Sky Light</vt:lpstr>
      <vt:lpstr>Light Properties</vt:lpstr>
      <vt:lpstr>Light Properties</vt:lpstr>
      <vt:lpstr>PowerPoint Presentation</vt:lpstr>
      <vt:lpstr>PowerPoint Presentation</vt:lpstr>
      <vt:lpstr>Mobility Settings</vt:lpstr>
      <vt:lpstr>Mobility Settings</vt:lpstr>
      <vt:lpstr>PowerPoint Presentation</vt:lpstr>
      <vt:lpstr>Building Lighting</vt:lpstr>
      <vt:lpstr>PowerPoint Presentation</vt:lpstr>
      <vt:lpstr>Lightmass</vt:lpstr>
      <vt:lpstr>Lightmass</vt:lpstr>
      <vt:lpstr>building lighting</vt:lpstr>
      <vt:lpstr>PowerPoint Presentation</vt:lpstr>
      <vt:lpstr>PowerPoint Presentation</vt:lpstr>
      <vt:lpstr>Adjusting Lightmap Resolution</vt:lpstr>
      <vt:lpstr>Swarm Agent </vt:lpstr>
      <vt:lpstr>Swarm Agent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dc:creator>
  <cp:lastModifiedBy>KBH</cp:lastModifiedBy>
  <cp:revision>123</cp:revision>
  <dcterms:modified xsi:type="dcterms:W3CDTF">2018-06-12T21:35:43Z</dcterms:modified>
</cp:coreProperties>
</file>